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1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2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notesSlides/notesSlide3.xml" ContentType="application/vnd.openxmlformats-officedocument.presentationml.notesSlide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1"/>
  </p:notesMasterIdLst>
  <p:sldIdLst>
    <p:sldId id="256" r:id="rId2"/>
    <p:sldId id="407" r:id="rId3"/>
    <p:sldId id="366" r:id="rId4"/>
    <p:sldId id="367" r:id="rId5"/>
    <p:sldId id="368" r:id="rId6"/>
    <p:sldId id="369" r:id="rId7"/>
    <p:sldId id="370" r:id="rId8"/>
    <p:sldId id="371" r:id="rId9"/>
    <p:sldId id="373" r:id="rId10"/>
    <p:sldId id="372" r:id="rId11"/>
    <p:sldId id="374" r:id="rId12"/>
    <p:sldId id="375" r:id="rId13"/>
    <p:sldId id="376" r:id="rId14"/>
    <p:sldId id="377" r:id="rId15"/>
    <p:sldId id="378" r:id="rId16"/>
    <p:sldId id="381" r:id="rId17"/>
    <p:sldId id="379" r:id="rId18"/>
    <p:sldId id="380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pAYHONzHmxonrDqe0vApIw==" hashData="1Dd22WumiG821UPmcM9xwHDLghSFHVtB340/X0866/JGIknLZBsh9G24EUacTnenfpl5G1b6GXFEJwfgcLiUiQ=="/>
  <p:extLst>
    <p:ext uri="{EFAFB233-063F-42B5-8137-9DF3F51BA10A}">
      <p15:sldGuideLst xmlns:p15="http://schemas.microsoft.com/office/powerpoint/2012/main">
        <p15:guide id="1" orient="horz" pos="436" userDrawn="1">
          <p15:clr>
            <a:srgbClr val="A4A3A4"/>
          </p15:clr>
        </p15:guide>
        <p15:guide id="2" pos="189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4" pos="4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FF00"/>
    <a:srgbClr val="00FF00"/>
    <a:srgbClr val="00FFFF"/>
    <a:srgbClr val="32324F"/>
    <a:srgbClr val="6666FF"/>
    <a:srgbClr val="0033CC"/>
    <a:srgbClr val="6699FF"/>
    <a:srgbClr val="33CCFF"/>
    <a:srgbClr val="2E2E43"/>
    <a:srgbClr val="7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2" autoAdjust="0"/>
    <p:restoredTop sz="94660"/>
  </p:normalViewPr>
  <p:slideViewPr>
    <p:cSldViewPr>
      <p:cViewPr>
        <p:scale>
          <a:sx n="100" d="100"/>
          <a:sy n="100" d="100"/>
        </p:scale>
        <p:origin x="522" y="600"/>
      </p:cViewPr>
      <p:guideLst>
        <p:guide orient="horz" pos="436"/>
        <p:guide pos="189"/>
        <p:guide pos="7469"/>
        <p:guide pos="4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3570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4E355-ACFD-423C-B6B9-A0CF4E347F26}" type="datetimeFigureOut">
              <a:rPr lang="en-US" smtClean="0"/>
              <a:t>22-Aug-21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18D7B2-E329-4E06-B837-23278AF15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6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D7B2-E329-4E06-B837-23278AF152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13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D7B2-E329-4E06-B837-23278AF152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10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D7B2-E329-4E06-B837-23278AF152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45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3CFBF-AF61-44B5-8422-91E1747A75DE}" type="datetimeFigureOut">
              <a:rPr lang="en-US" smtClean="0"/>
              <a:t>22-Aug-21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1A16-21A3-490C-850D-3EFE44D63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6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3CFBF-AF61-44B5-8422-91E1747A75DE}" type="datetimeFigureOut">
              <a:rPr lang="en-US" smtClean="0"/>
              <a:t>22-Aug-21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1A16-21A3-490C-850D-3EFE44D63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6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3CFBF-AF61-44B5-8422-91E1747A75DE}" type="datetimeFigureOut">
              <a:rPr lang="en-US" smtClean="0"/>
              <a:t>22-Aug-21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1A16-21A3-490C-850D-3EFE44D63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3CFBF-AF61-44B5-8422-91E1747A75DE}" type="datetimeFigureOut">
              <a:rPr lang="en-US" smtClean="0"/>
              <a:t>22-Aug-21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1A16-21A3-490C-850D-3EFE44D633D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686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3CFBF-AF61-44B5-8422-91E1747A75DE}" type="datetimeFigureOut">
              <a:rPr lang="en-US" smtClean="0"/>
              <a:t>22-Aug-21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1A16-21A3-490C-850D-3EFE44D63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8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3CFBF-AF61-44B5-8422-91E1747A75DE}" type="datetimeFigureOut">
              <a:rPr lang="en-US" smtClean="0"/>
              <a:t>22-Aug-21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1A16-21A3-490C-850D-3EFE44D63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8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3CFBF-AF61-44B5-8422-91E1747A75DE}" type="datetimeFigureOut">
              <a:rPr lang="en-US" smtClean="0"/>
              <a:t>22-Aug-21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1A16-21A3-490C-850D-3EFE44D63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2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3CFBF-AF61-44B5-8422-91E1747A75DE}" type="datetimeFigureOut">
              <a:rPr lang="en-US" smtClean="0"/>
              <a:t>22-Aug-21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1A16-21A3-490C-850D-3EFE44D63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3CFBF-AF61-44B5-8422-91E1747A75DE}" type="datetimeFigureOut">
              <a:rPr lang="en-US" smtClean="0"/>
              <a:t>22-Aug-21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1A16-21A3-490C-850D-3EFE44D63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03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586660" cy="54543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61473"/>
            <a:ext cx="12192000" cy="59314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D4B11A16-21A3-490C-850D-3EFE44D63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9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3CFBF-AF61-44B5-8422-91E1747A75DE}" type="datetimeFigureOut">
              <a:rPr lang="en-US" smtClean="0"/>
              <a:t>22-Aug-21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1A16-21A3-490C-850D-3EFE44D63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5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3CFBF-AF61-44B5-8422-91E1747A75DE}" type="datetimeFigureOut">
              <a:rPr lang="en-US" smtClean="0"/>
              <a:t>22-Aug-21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1A16-21A3-490C-850D-3EFE44D63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1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3CFBF-AF61-44B5-8422-91E1747A75DE}" type="datetimeFigureOut">
              <a:rPr lang="en-US" smtClean="0"/>
              <a:t>22-Aug-21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1A16-21A3-490C-850D-3EFE44D63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52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3CFBF-AF61-44B5-8422-91E1747A75DE}" type="datetimeFigureOut">
              <a:rPr lang="en-US" smtClean="0"/>
              <a:t>22-Aug-21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1A16-21A3-490C-850D-3EFE44D63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4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3CFBF-AF61-44B5-8422-91E1747A75DE}" type="datetimeFigureOut">
              <a:rPr lang="en-US" smtClean="0"/>
              <a:t>22-Aug-21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1A16-21A3-490C-850D-3EFE44D63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0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3CFBF-AF61-44B5-8422-91E1747A75DE}" type="datetimeFigureOut">
              <a:rPr lang="en-US" smtClean="0"/>
              <a:t>22-Aug-21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1A16-21A3-490C-850D-3EFE44D63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3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3CFBF-AF61-44B5-8422-91E1747A75DE}" type="datetimeFigureOut">
              <a:rPr lang="en-US" smtClean="0"/>
              <a:t>22-Aug-21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1A16-21A3-490C-850D-3EFE44D63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283CFBF-AF61-44B5-8422-91E1747A75DE}" type="datetimeFigureOut">
              <a:rPr lang="en-US" smtClean="0"/>
              <a:t>22-Aug-21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4B11A16-21A3-490C-850D-3EFE44D63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6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ixelalgorithms.gitlab.io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www.fixelalgorithms.co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45.png"/><Relationship Id="rId18" Type="http://schemas.openxmlformats.org/officeDocument/2006/relationships/image" Target="../media/image64.png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image" Target="../media/image67.jpeg"/><Relationship Id="rId17" Type="http://schemas.openxmlformats.org/officeDocument/2006/relationships/image" Target="../media/image62.png"/><Relationship Id="rId2" Type="http://schemas.openxmlformats.org/officeDocument/2006/relationships/tags" Target="../tags/tag73.xml"/><Relationship Id="rId16" Type="http://schemas.openxmlformats.org/officeDocument/2006/relationships/image" Target="../media/image60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hyperlink" Target="https://colab.research.google.com/github/FixelAlgorithmsTeam/FixelCourses/blob/master/MachineLearningMethod/24_NLP/MainBoW.ipynb" TargetMode="External"/><Relationship Id="rId5" Type="http://schemas.openxmlformats.org/officeDocument/2006/relationships/tags" Target="../tags/tag76.xml"/><Relationship Id="rId15" Type="http://schemas.openxmlformats.org/officeDocument/2006/relationships/image" Target="../media/image57.png"/><Relationship Id="rId10" Type="http://schemas.openxmlformats.org/officeDocument/2006/relationships/image" Target="../media/image23.emf"/><Relationship Id="rId4" Type="http://schemas.openxmlformats.org/officeDocument/2006/relationships/tags" Target="../tags/tag75.xml"/><Relationship Id="rId9" Type="http://schemas.openxmlformats.org/officeDocument/2006/relationships/image" Target="../media/image24.png"/><Relationship Id="rId1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tags" Target="../tags/tag91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75.png"/><Relationship Id="rId3" Type="http://schemas.openxmlformats.org/officeDocument/2006/relationships/tags" Target="../tags/tag81.xml"/><Relationship Id="rId21" Type="http://schemas.openxmlformats.org/officeDocument/2006/relationships/image" Target="../media/image70.png"/><Relationship Id="rId34" Type="http://schemas.openxmlformats.org/officeDocument/2006/relationships/image" Target="../media/image83.png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17" Type="http://schemas.openxmlformats.org/officeDocument/2006/relationships/tags" Target="../tags/tag95.xml"/><Relationship Id="rId25" Type="http://schemas.openxmlformats.org/officeDocument/2006/relationships/image" Target="../media/image74.png"/><Relationship Id="rId33" Type="http://schemas.openxmlformats.org/officeDocument/2006/relationships/image" Target="../media/image82.png"/><Relationship Id="rId2" Type="http://schemas.openxmlformats.org/officeDocument/2006/relationships/tags" Target="../tags/tag80.xml"/><Relationship Id="rId16" Type="http://schemas.openxmlformats.org/officeDocument/2006/relationships/tags" Target="../tags/tag94.xml"/><Relationship Id="rId20" Type="http://schemas.openxmlformats.org/officeDocument/2006/relationships/image" Target="../media/image69.png"/><Relationship Id="rId29" Type="http://schemas.openxmlformats.org/officeDocument/2006/relationships/image" Target="../media/image78.png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24" Type="http://schemas.openxmlformats.org/officeDocument/2006/relationships/image" Target="../media/image73.png"/><Relationship Id="rId32" Type="http://schemas.openxmlformats.org/officeDocument/2006/relationships/image" Target="../media/image81.png"/><Relationship Id="rId5" Type="http://schemas.openxmlformats.org/officeDocument/2006/relationships/tags" Target="../tags/tag83.xml"/><Relationship Id="rId15" Type="http://schemas.openxmlformats.org/officeDocument/2006/relationships/tags" Target="../tags/tag93.xml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10" Type="http://schemas.openxmlformats.org/officeDocument/2006/relationships/tags" Target="../tags/tag88.xml"/><Relationship Id="rId19" Type="http://schemas.openxmlformats.org/officeDocument/2006/relationships/image" Target="../media/image68.png"/><Relationship Id="rId31" Type="http://schemas.openxmlformats.org/officeDocument/2006/relationships/image" Target="../media/image80.png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tags" Target="../tags/tag92.xml"/><Relationship Id="rId22" Type="http://schemas.openxmlformats.org/officeDocument/2006/relationships/image" Target="../media/image71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Relationship Id="rId35" Type="http://schemas.openxmlformats.org/officeDocument/2006/relationships/image" Target="../media/image8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tags" Target="../tags/tag108.xml"/><Relationship Id="rId18" Type="http://schemas.openxmlformats.org/officeDocument/2006/relationships/tags" Target="../tags/tag113.xml"/><Relationship Id="rId26" Type="http://schemas.openxmlformats.org/officeDocument/2006/relationships/image" Target="../media/image88.png"/><Relationship Id="rId39" Type="http://schemas.openxmlformats.org/officeDocument/2006/relationships/image" Target="../media/image101.png"/><Relationship Id="rId3" Type="http://schemas.openxmlformats.org/officeDocument/2006/relationships/tags" Target="../tags/tag98.xml"/><Relationship Id="rId21" Type="http://schemas.openxmlformats.org/officeDocument/2006/relationships/tags" Target="../tags/tag116.xml"/><Relationship Id="rId34" Type="http://schemas.openxmlformats.org/officeDocument/2006/relationships/image" Target="../media/image96.png"/><Relationship Id="rId7" Type="http://schemas.openxmlformats.org/officeDocument/2006/relationships/tags" Target="../tags/tag102.xml"/><Relationship Id="rId12" Type="http://schemas.openxmlformats.org/officeDocument/2006/relationships/tags" Target="../tags/tag107.xml"/><Relationship Id="rId17" Type="http://schemas.openxmlformats.org/officeDocument/2006/relationships/tags" Target="../tags/tag112.xml"/><Relationship Id="rId25" Type="http://schemas.openxmlformats.org/officeDocument/2006/relationships/image" Target="../media/image87.png"/><Relationship Id="rId33" Type="http://schemas.openxmlformats.org/officeDocument/2006/relationships/image" Target="../media/image95.png"/><Relationship Id="rId38" Type="http://schemas.openxmlformats.org/officeDocument/2006/relationships/image" Target="../media/image100.png"/><Relationship Id="rId2" Type="http://schemas.openxmlformats.org/officeDocument/2006/relationships/tags" Target="../tags/tag97.xml"/><Relationship Id="rId16" Type="http://schemas.openxmlformats.org/officeDocument/2006/relationships/tags" Target="../tags/tag111.xml"/><Relationship Id="rId20" Type="http://schemas.openxmlformats.org/officeDocument/2006/relationships/tags" Target="../tags/tag115.xml"/><Relationship Id="rId29" Type="http://schemas.openxmlformats.org/officeDocument/2006/relationships/image" Target="../media/image91.pn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tags" Target="../tags/tag106.xml"/><Relationship Id="rId24" Type="http://schemas.openxmlformats.org/officeDocument/2006/relationships/image" Target="../media/image86.png"/><Relationship Id="rId32" Type="http://schemas.openxmlformats.org/officeDocument/2006/relationships/image" Target="../media/image94.png"/><Relationship Id="rId37" Type="http://schemas.openxmlformats.org/officeDocument/2006/relationships/image" Target="../media/image99.png"/><Relationship Id="rId5" Type="http://schemas.openxmlformats.org/officeDocument/2006/relationships/tags" Target="../tags/tag100.xml"/><Relationship Id="rId15" Type="http://schemas.openxmlformats.org/officeDocument/2006/relationships/tags" Target="../tags/tag110.xml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36" Type="http://schemas.openxmlformats.org/officeDocument/2006/relationships/image" Target="../media/image98.png"/><Relationship Id="rId10" Type="http://schemas.openxmlformats.org/officeDocument/2006/relationships/tags" Target="../tags/tag105.xml"/><Relationship Id="rId19" Type="http://schemas.openxmlformats.org/officeDocument/2006/relationships/tags" Target="../tags/tag114.xml"/><Relationship Id="rId31" Type="http://schemas.openxmlformats.org/officeDocument/2006/relationships/image" Target="../media/image93.png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tags" Target="../tags/tag109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89.png"/><Relationship Id="rId30" Type="http://schemas.openxmlformats.org/officeDocument/2006/relationships/image" Target="../media/image92.png"/><Relationship Id="rId35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tags" Target="../tags/tag129.xml"/><Relationship Id="rId18" Type="http://schemas.openxmlformats.org/officeDocument/2006/relationships/image" Target="../media/image90.png"/><Relationship Id="rId26" Type="http://schemas.openxmlformats.org/officeDocument/2006/relationships/image" Target="../media/image106.png"/><Relationship Id="rId3" Type="http://schemas.openxmlformats.org/officeDocument/2006/relationships/tags" Target="../tags/tag119.xml"/><Relationship Id="rId21" Type="http://schemas.openxmlformats.org/officeDocument/2006/relationships/image" Target="../media/image93.png"/><Relationship Id="rId7" Type="http://schemas.openxmlformats.org/officeDocument/2006/relationships/tags" Target="../tags/tag123.xml"/><Relationship Id="rId12" Type="http://schemas.openxmlformats.org/officeDocument/2006/relationships/tags" Target="../tags/tag128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05.png"/><Relationship Id="rId2" Type="http://schemas.openxmlformats.org/officeDocument/2006/relationships/tags" Target="../tags/tag118.xml"/><Relationship Id="rId16" Type="http://schemas.openxmlformats.org/officeDocument/2006/relationships/tags" Target="../tags/tag132.xml"/><Relationship Id="rId20" Type="http://schemas.openxmlformats.org/officeDocument/2006/relationships/image" Target="../media/image92.png"/><Relationship Id="rId29" Type="http://schemas.openxmlformats.org/officeDocument/2006/relationships/image" Target="../media/image109.png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tags" Target="../tags/tag127.xml"/><Relationship Id="rId24" Type="http://schemas.openxmlformats.org/officeDocument/2006/relationships/image" Target="../media/image104.png"/><Relationship Id="rId32" Type="http://schemas.openxmlformats.org/officeDocument/2006/relationships/image" Target="../media/image112.png"/><Relationship Id="rId5" Type="http://schemas.openxmlformats.org/officeDocument/2006/relationships/tags" Target="../tags/tag121.xml"/><Relationship Id="rId15" Type="http://schemas.openxmlformats.org/officeDocument/2006/relationships/tags" Target="../tags/tag131.xml"/><Relationship Id="rId23" Type="http://schemas.openxmlformats.org/officeDocument/2006/relationships/image" Target="../media/image103.png"/><Relationship Id="rId28" Type="http://schemas.openxmlformats.org/officeDocument/2006/relationships/image" Target="../media/image108.png"/><Relationship Id="rId10" Type="http://schemas.openxmlformats.org/officeDocument/2006/relationships/tags" Target="../tags/tag126.xml"/><Relationship Id="rId19" Type="http://schemas.openxmlformats.org/officeDocument/2006/relationships/image" Target="../media/image91.png"/><Relationship Id="rId31" Type="http://schemas.openxmlformats.org/officeDocument/2006/relationships/image" Target="../media/image111.png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tags" Target="../tags/tag130.xml"/><Relationship Id="rId22" Type="http://schemas.openxmlformats.org/officeDocument/2006/relationships/image" Target="../media/image102.png"/><Relationship Id="rId27" Type="http://schemas.openxmlformats.org/officeDocument/2006/relationships/image" Target="../media/image107.png"/><Relationship Id="rId30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tags" Target="../tags/tag145.xml"/><Relationship Id="rId18" Type="http://schemas.openxmlformats.org/officeDocument/2006/relationships/tags" Target="../tags/tag150.xml"/><Relationship Id="rId26" Type="http://schemas.openxmlformats.org/officeDocument/2006/relationships/image" Target="../media/image81.png"/><Relationship Id="rId39" Type="http://schemas.openxmlformats.org/officeDocument/2006/relationships/image" Target="../media/image121.png"/><Relationship Id="rId3" Type="http://schemas.openxmlformats.org/officeDocument/2006/relationships/tags" Target="../tags/tag135.xml"/><Relationship Id="rId21" Type="http://schemas.openxmlformats.org/officeDocument/2006/relationships/image" Target="../media/image76.png"/><Relationship Id="rId34" Type="http://schemas.openxmlformats.org/officeDocument/2006/relationships/image" Target="../media/image116.png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17" Type="http://schemas.openxmlformats.org/officeDocument/2006/relationships/tags" Target="../tags/tag149.xml"/><Relationship Id="rId25" Type="http://schemas.openxmlformats.org/officeDocument/2006/relationships/image" Target="../media/image80.png"/><Relationship Id="rId33" Type="http://schemas.openxmlformats.org/officeDocument/2006/relationships/image" Target="../media/image115.png"/><Relationship Id="rId38" Type="http://schemas.openxmlformats.org/officeDocument/2006/relationships/image" Target="../media/image120.png"/><Relationship Id="rId2" Type="http://schemas.openxmlformats.org/officeDocument/2006/relationships/tags" Target="../tags/tag134.xml"/><Relationship Id="rId16" Type="http://schemas.openxmlformats.org/officeDocument/2006/relationships/tags" Target="../tags/tag148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109.png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24" Type="http://schemas.openxmlformats.org/officeDocument/2006/relationships/image" Target="../media/image79.png"/><Relationship Id="rId32" Type="http://schemas.openxmlformats.org/officeDocument/2006/relationships/image" Target="../media/image114.png"/><Relationship Id="rId37" Type="http://schemas.openxmlformats.org/officeDocument/2006/relationships/image" Target="../media/image119.png"/><Relationship Id="rId5" Type="http://schemas.openxmlformats.org/officeDocument/2006/relationships/tags" Target="../tags/tag137.xml"/><Relationship Id="rId15" Type="http://schemas.openxmlformats.org/officeDocument/2006/relationships/tags" Target="../tags/tag147.xml"/><Relationship Id="rId23" Type="http://schemas.openxmlformats.org/officeDocument/2006/relationships/image" Target="../media/image78.png"/><Relationship Id="rId28" Type="http://schemas.openxmlformats.org/officeDocument/2006/relationships/image" Target="../media/image108.png"/><Relationship Id="rId36" Type="http://schemas.openxmlformats.org/officeDocument/2006/relationships/image" Target="../media/image118.png"/><Relationship Id="rId10" Type="http://schemas.openxmlformats.org/officeDocument/2006/relationships/tags" Target="../tags/tag142.xml"/><Relationship Id="rId19" Type="http://schemas.openxmlformats.org/officeDocument/2006/relationships/tags" Target="../tags/tag151.xml"/><Relationship Id="rId31" Type="http://schemas.openxmlformats.org/officeDocument/2006/relationships/image" Target="../media/image113.png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tags" Target="../tags/tag146.xml"/><Relationship Id="rId22" Type="http://schemas.openxmlformats.org/officeDocument/2006/relationships/image" Target="../media/image77.png"/><Relationship Id="rId27" Type="http://schemas.openxmlformats.org/officeDocument/2006/relationships/image" Target="../media/image107.png"/><Relationship Id="rId30" Type="http://schemas.openxmlformats.org/officeDocument/2006/relationships/image" Target="../media/image111.png"/><Relationship Id="rId35" Type="http://schemas.openxmlformats.org/officeDocument/2006/relationships/image" Target="../media/image1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13" Type="http://schemas.openxmlformats.org/officeDocument/2006/relationships/tags" Target="../tags/tag164.xml"/><Relationship Id="rId18" Type="http://schemas.openxmlformats.org/officeDocument/2006/relationships/tags" Target="../tags/tag169.xml"/><Relationship Id="rId26" Type="http://schemas.openxmlformats.org/officeDocument/2006/relationships/image" Target="../media/image122.png"/><Relationship Id="rId39" Type="http://schemas.openxmlformats.org/officeDocument/2006/relationships/image" Target="../media/image132.png"/><Relationship Id="rId3" Type="http://schemas.openxmlformats.org/officeDocument/2006/relationships/tags" Target="../tags/tag154.xml"/><Relationship Id="rId21" Type="http://schemas.openxmlformats.org/officeDocument/2006/relationships/tags" Target="../tags/tag172.xml"/><Relationship Id="rId34" Type="http://schemas.openxmlformats.org/officeDocument/2006/relationships/image" Target="../media/image127.png"/><Relationship Id="rId7" Type="http://schemas.openxmlformats.org/officeDocument/2006/relationships/tags" Target="../tags/tag158.xml"/><Relationship Id="rId12" Type="http://schemas.openxmlformats.org/officeDocument/2006/relationships/tags" Target="../tags/tag163.xml"/><Relationship Id="rId17" Type="http://schemas.openxmlformats.org/officeDocument/2006/relationships/tags" Target="../tags/tag168.xml"/><Relationship Id="rId25" Type="http://schemas.openxmlformats.org/officeDocument/2006/relationships/image" Target="../media/image76.png"/><Relationship Id="rId33" Type="http://schemas.openxmlformats.org/officeDocument/2006/relationships/image" Target="../media/image126.png"/><Relationship Id="rId38" Type="http://schemas.openxmlformats.org/officeDocument/2006/relationships/image" Target="../media/image131.png"/><Relationship Id="rId2" Type="http://schemas.openxmlformats.org/officeDocument/2006/relationships/tags" Target="../tags/tag153.xml"/><Relationship Id="rId16" Type="http://schemas.openxmlformats.org/officeDocument/2006/relationships/tags" Target="../tags/tag167.xml"/><Relationship Id="rId20" Type="http://schemas.openxmlformats.org/officeDocument/2006/relationships/tags" Target="../tags/tag171.xml"/><Relationship Id="rId29" Type="http://schemas.openxmlformats.org/officeDocument/2006/relationships/image" Target="../media/image81.png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tags" Target="../tags/tag162.xml"/><Relationship Id="rId24" Type="http://schemas.openxmlformats.org/officeDocument/2006/relationships/image" Target="../media/image80.png"/><Relationship Id="rId32" Type="http://schemas.openxmlformats.org/officeDocument/2006/relationships/image" Target="../media/image112.png"/><Relationship Id="rId37" Type="http://schemas.openxmlformats.org/officeDocument/2006/relationships/image" Target="../media/image130.png"/><Relationship Id="rId5" Type="http://schemas.openxmlformats.org/officeDocument/2006/relationships/tags" Target="../tags/tag156.xml"/><Relationship Id="rId15" Type="http://schemas.openxmlformats.org/officeDocument/2006/relationships/tags" Target="../tags/tag166.xml"/><Relationship Id="rId23" Type="http://schemas.openxmlformats.org/officeDocument/2006/relationships/notesSlide" Target="../notesSlides/notesSlide1.xml"/><Relationship Id="rId28" Type="http://schemas.openxmlformats.org/officeDocument/2006/relationships/image" Target="../media/image79.png"/><Relationship Id="rId36" Type="http://schemas.openxmlformats.org/officeDocument/2006/relationships/image" Target="../media/image129.png"/><Relationship Id="rId10" Type="http://schemas.openxmlformats.org/officeDocument/2006/relationships/tags" Target="../tags/tag161.xml"/><Relationship Id="rId19" Type="http://schemas.openxmlformats.org/officeDocument/2006/relationships/tags" Target="../tags/tag170.xml"/><Relationship Id="rId31" Type="http://schemas.openxmlformats.org/officeDocument/2006/relationships/image" Target="../media/image125.png"/><Relationship Id="rId4" Type="http://schemas.openxmlformats.org/officeDocument/2006/relationships/tags" Target="../tags/tag155.xml"/><Relationship Id="rId9" Type="http://schemas.openxmlformats.org/officeDocument/2006/relationships/tags" Target="../tags/tag160.xml"/><Relationship Id="rId14" Type="http://schemas.openxmlformats.org/officeDocument/2006/relationships/tags" Target="../tags/tag165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123.png"/><Relationship Id="rId30" Type="http://schemas.openxmlformats.org/officeDocument/2006/relationships/image" Target="../media/image124.png"/><Relationship Id="rId35" Type="http://schemas.openxmlformats.org/officeDocument/2006/relationships/image" Target="../media/image1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80.xml"/><Relationship Id="rId13" Type="http://schemas.openxmlformats.org/officeDocument/2006/relationships/notesSlide" Target="../notesSlides/notesSlide2.xml"/><Relationship Id="rId18" Type="http://schemas.openxmlformats.org/officeDocument/2006/relationships/image" Target="../media/image79.png"/><Relationship Id="rId26" Type="http://schemas.openxmlformats.org/officeDocument/2006/relationships/image" Target="../media/image139.png"/><Relationship Id="rId3" Type="http://schemas.openxmlformats.org/officeDocument/2006/relationships/tags" Target="../tags/tag175.xml"/><Relationship Id="rId21" Type="http://schemas.openxmlformats.org/officeDocument/2006/relationships/image" Target="../media/image134.emf"/><Relationship Id="rId7" Type="http://schemas.openxmlformats.org/officeDocument/2006/relationships/tags" Target="../tags/tag17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23.png"/><Relationship Id="rId25" Type="http://schemas.openxmlformats.org/officeDocument/2006/relationships/image" Target="../media/image138.png"/><Relationship Id="rId2" Type="http://schemas.openxmlformats.org/officeDocument/2006/relationships/tags" Target="../tags/tag174.xml"/><Relationship Id="rId16" Type="http://schemas.openxmlformats.org/officeDocument/2006/relationships/image" Target="../media/image122.png"/><Relationship Id="rId20" Type="http://schemas.openxmlformats.org/officeDocument/2006/relationships/image" Target="../media/image133.emf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11" Type="http://schemas.openxmlformats.org/officeDocument/2006/relationships/tags" Target="../tags/tag183.xml"/><Relationship Id="rId24" Type="http://schemas.openxmlformats.org/officeDocument/2006/relationships/image" Target="../media/image137.png"/><Relationship Id="rId5" Type="http://schemas.openxmlformats.org/officeDocument/2006/relationships/tags" Target="../tags/tag177.xml"/><Relationship Id="rId15" Type="http://schemas.openxmlformats.org/officeDocument/2006/relationships/image" Target="../media/image76.png"/><Relationship Id="rId23" Type="http://schemas.openxmlformats.org/officeDocument/2006/relationships/image" Target="../media/image136.png"/><Relationship Id="rId10" Type="http://schemas.openxmlformats.org/officeDocument/2006/relationships/tags" Target="../tags/tag182.xml"/><Relationship Id="rId19" Type="http://schemas.openxmlformats.org/officeDocument/2006/relationships/image" Target="../media/image81.png"/><Relationship Id="rId4" Type="http://schemas.openxmlformats.org/officeDocument/2006/relationships/tags" Target="../tags/tag176.xml"/><Relationship Id="rId9" Type="http://schemas.openxmlformats.org/officeDocument/2006/relationships/tags" Target="../tags/tag181.xml"/><Relationship Id="rId14" Type="http://schemas.openxmlformats.org/officeDocument/2006/relationships/image" Target="../media/image80.png"/><Relationship Id="rId22" Type="http://schemas.openxmlformats.org/officeDocument/2006/relationships/image" Target="../media/image135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196.xml"/><Relationship Id="rId18" Type="http://schemas.openxmlformats.org/officeDocument/2006/relationships/tags" Target="../tags/tag201.xml"/><Relationship Id="rId26" Type="http://schemas.openxmlformats.org/officeDocument/2006/relationships/tags" Target="../tags/tag209.xml"/><Relationship Id="rId39" Type="http://schemas.openxmlformats.org/officeDocument/2006/relationships/image" Target="../media/image79.png"/><Relationship Id="rId21" Type="http://schemas.openxmlformats.org/officeDocument/2006/relationships/tags" Target="../tags/tag204.xml"/><Relationship Id="rId34" Type="http://schemas.openxmlformats.org/officeDocument/2006/relationships/image" Target="../media/image142.png"/><Relationship Id="rId42" Type="http://schemas.openxmlformats.org/officeDocument/2006/relationships/image" Target="../media/image143.png"/><Relationship Id="rId47" Type="http://schemas.openxmlformats.org/officeDocument/2006/relationships/image" Target="../media/image148.png"/><Relationship Id="rId50" Type="http://schemas.openxmlformats.org/officeDocument/2006/relationships/image" Target="../media/image151.png"/><Relationship Id="rId55" Type="http://schemas.openxmlformats.org/officeDocument/2006/relationships/image" Target="../media/image155.png"/><Relationship Id="rId7" Type="http://schemas.openxmlformats.org/officeDocument/2006/relationships/tags" Target="../tags/tag190.xml"/><Relationship Id="rId12" Type="http://schemas.openxmlformats.org/officeDocument/2006/relationships/tags" Target="../tags/tag195.xml"/><Relationship Id="rId17" Type="http://schemas.openxmlformats.org/officeDocument/2006/relationships/tags" Target="../tags/tag200.xml"/><Relationship Id="rId25" Type="http://schemas.openxmlformats.org/officeDocument/2006/relationships/tags" Target="../tags/tag208.xml"/><Relationship Id="rId33" Type="http://schemas.openxmlformats.org/officeDocument/2006/relationships/image" Target="../media/image141.png"/><Relationship Id="rId38" Type="http://schemas.openxmlformats.org/officeDocument/2006/relationships/image" Target="../media/image123.png"/><Relationship Id="rId46" Type="http://schemas.openxmlformats.org/officeDocument/2006/relationships/image" Target="../media/image147.png"/><Relationship Id="rId2" Type="http://schemas.openxmlformats.org/officeDocument/2006/relationships/tags" Target="../tags/tag185.xml"/><Relationship Id="rId16" Type="http://schemas.openxmlformats.org/officeDocument/2006/relationships/tags" Target="../tags/tag199.xml"/><Relationship Id="rId20" Type="http://schemas.openxmlformats.org/officeDocument/2006/relationships/tags" Target="../tags/tag203.xml"/><Relationship Id="rId29" Type="http://schemas.openxmlformats.org/officeDocument/2006/relationships/tags" Target="../tags/tag212.xml"/><Relationship Id="rId41" Type="http://schemas.openxmlformats.org/officeDocument/2006/relationships/image" Target="../media/image80.png"/><Relationship Id="rId54" Type="http://schemas.openxmlformats.org/officeDocument/2006/relationships/image" Target="../media/image154.png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11" Type="http://schemas.openxmlformats.org/officeDocument/2006/relationships/tags" Target="../tags/tag194.xml"/><Relationship Id="rId24" Type="http://schemas.openxmlformats.org/officeDocument/2006/relationships/tags" Target="../tags/tag207.xml"/><Relationship Id="rId32" Type="http://schemas.openxmlformats.org/officeDocument/2006/relationships/image" Target="../media/image140.png"/><Relationship Id="rId37" Type="http://schemas.openxmlformats.org/officeDocument/2006/relationships/image" Target="../media/image122.png"/><Relationship Id="rId40" Type="http://schemas.openxmlformats.org/officeDocument/2006/relationships/image" Target="../media/image81.png"/><Relationship Id="rId45" Type="http://schemas.openxmlformats.org/officeDocument/2006/relationships/image" Target="../media/image146.png"/><Relationship Id="rId53" Type="http://schemas.openxmlformats.org/officeDocument/2006/relationships/image" Target="../media/image110.png"/><Relationship Id="rId5" Type="http://schemas.openxmlformats.org/officeDocument/2006/relationships/tags" Target="../tags/tag188.xml"/><Relationship Id="rId15" Type="http://schemas.openxmlformats.org/officeDocument/2006/relationships/tags" Target="../tags/tag198.xml"/><Relationship Id="rId23" Type="http://schemas.openxmlformats.org/officeDocument/2006/relationships/tags" Target="../tags/tag206.xml"/><Relationship Id="rId28" Type="http://schemas.openxmlformats.org/officeDocument/2006/relationships/tags" Target="../tags/tag211.xml"/><Relationship Id="rId36" Type="http://schemas.openxmlformats.org/officeDocument/2006/relationships/image" Target="../media/image76.png"/><Relationship Id="rId49" Type="http://schemas.openxmlformats.org/officeDocument/2006/relationships/image" Target="../media/image150.png"/><Relationship Id="rId10" Type="http://schemas.openxmlformats.org/officeDocument/2006/relationships/tags" Target="../tags/tag193.xml"/><Relationship Id="rId19" Type="http://schemas.openxmlformats.org/officeDocument/2006/relationships/tags" Target="../tags/tag202.xml"/><Relationship Id="rId31" Type="http://schemas.openxmlformats.org/officeDocument/2006/relationships/notesSlide" Target="../notesSlides/notesSlide3.xml"/><Relationship Id="rId44" Type="http://schemas.openxmlformats.org/officeDocument/2006/relationships/image" Target="../media/image145.png"/><Relationship Id="rId52" Type="http://schemas.openxmlformats.org/officeDocument/2006/relationships/image" Target="../media/image153.png"/><Relationship Id="rId4" Type="http://schemas.openxmlformats.org/officeDocument/2006/relationships/tags" Target="../tags/tag187.xml"/><Relationship Id="rId9" Type="http://schemas.openxmlformats.org/officeDocument/2006/relationships/tags" Target="../tags/tag192.xml"/><Relationship Id="rId14" Type="http://schemas.openxmlformats.org/officeDocument/2006/relationships/tags" Target="../tags/tag197.xml"/><Relationship Id="rId22" Type="http://schemas.openxmlformats.org/officeDocument/2006/relationships/tags" Target="../tags/tag205.xml"/><Relationship Id="rId27" Type="http://schemas.openxmlformats.org/officeDocument/2006/relationships/tags" Target="../tags/tag210.xml"/><Relationship Id="rId30" Type="http://schemas.openxmlformats.org/officeDocument/2006/relationships/slideLayout" Target="../slideLayouts/slideLayout2.xml"/><Relationship Id="rId35" Type="http://schemas.openxmlformats.org/officeDocument/2006/relationships/image" Target="../media/image124.png"/><Relationship Id="rId43" Type="http://schemas.openxmlformats.org/officeDocument/2006/relationships/image" Target="../media/image144.png"/><Relationship Id="rId48" Type="http://schemas.openxmlformats.org/officeDocument/2006/relationships/image" Target="../media/image149.png"/><Relationship Id="rId56" Type="http://schemas.openxmlformats.org/officeDocument/2006/relationships/image" Target="../media/image156.png"/><Relationship Id="rId8" Type="http://schemas.openxmlformats.org/officeDocument/2006/relationships/tags" Target="../tags/tag191.xml"/><Relationship Id="rId51" Type="http://schemas.openxmlformats.org/officeDocument/2006/relationships/image" Target="../media/image152.png"/><Relationship Id="rId3" Type="http://schemas.openxmlformats.org/officeDocument/2006/relationships/tags" Target="../tags/tag18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20.xml"/><Relationship Id="rId13" Type="http://schemas.openxmlformats.org/officeDocument/2006/relationships/tags" Target="../tags/tag225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81.png"/><Relationship Id="rId3" Type="http://schemas.openxmlformats.org/officeDocument/2006/relationships/tags" Target="../tags/tag215.xml"/><Relationship Id="rId21" Type="http://schemas.openxmlformats.org/officeDocument/2006/relationships/image" Target="../media/image80.png"/><Relationship Id="rId7" Type="http://schemas.openxmlformats.org/officeDocument/2006/relationships/tags" Target="../tags/tag219.xml"/><Relationship Id="rId12" Type="http://schemas.openxmlformats.org/officeDocument/2006/relationships/tags" Target="../tags/tag224.xml"/><Relationship Id="rId17" Type="http://schemas.openxmlformats.org/officeDocument/2006/relationships/tags" Target="../tags/tag229.xml"/><Relationship Id="rId25" Type="http://schemas.openxmlformats.org/officeDocument/2006/relationships/image" Target="../media/image79.png"/><Relationship Id="rId2" Type="http://schemas.openxmlformats.org/officeDocument/2006/relationships/tags" Target="../tags/tag214.xml"/><Relationship Id="rId16" Type="http://schemas.openxmlformats.org/officeDocument/2006/relationships/tags" Target="../tags/tag228.xml"/><Relationship Id="rId20" Type="http://schemas.openxmlformats.org/officeDocument/2006/relationships/image" Target="../media/image67.jpeg"/><Relationship Id="rId29" Type="http://schemas.openxmlformats.org/officeDocument/2006/relationships/image" Target="../media/image127.png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11" Type="http://schemas.openxmlformats.org/officeDocument/2006/relationships/tags" Target="../tags/tag223.xml"/><Relationship Id="rId24" Type="http://schemas.openxmlformats.org/officeDocument/2006/relationships/image" Target="../media/image123.png"/><Relationship Id="rId32" Type="http://schemas.openxmlformats.org/officeDocument/2006/relationships/image" Target="../media/image132.png"/><Relationship Id="rId5" Type="http://schemas.openxmlformats.org/officeDocument/2006/relationships/tags" Target="../tags/tag217.xml"/><Relationship Id="rId15" Type="http://schemas.openxmlformats.org/officeDocument/2006/relationships/tags" Target="../tags/tag227.xml"/><Relationship Id="rId23" Type="http://schemas.openxmlformats.org/officeDocument/2006/relationships/image" Target="../media/image122.png"/><Relationship Id="rId28" Type="http://schemas.openxmlformats.org/officeDocument/2006/relationships/image" Target="../media/image126.png"/><Relationship Id="rId10" Type="http://schemas.openxmlformats.org/officeDocument/2006/relationships/tags" Target="../tags/tag222.xml"/><Relationship Id="rId19" Type="http://schemas.openxmlformats.org/officeDocument/2006/relationships/hyperlink" Target="https://colab.research.google.com/github/FixelAlgorithmsTeam/FixelCourses/blob/master/MachineLearningMethod/24_NLP/MainWord2Vec.ipynb" TargetMode="External"/><Relationship Id="rId31" Type="http://schemas.openxmlformats.org/officeDocument/2006/relationships/image" Target="../media/image131.png"/><Relationship Id="rId4" Type="http://schemas.openxmlformats.org/officeDocument/2006/relationships/tags" Target="../tags/tag216.xml"/><Relationship Id="rId9" Type="http://schemas.openxmlformats.org/officeDocument/2006/relationships/tags" Target="../tags/tag221.xml"/><Relationship Id="rId14" Type="http://schemas.openxmlformats.org/officeDocument/2006/relationships/tags" Target="../tags/tag226.xml"/><Relationship Id="rId22" Type="http://schemas.openxmlformats.org/officeDocument/2006/relationships/image" Target="../media/image76.png"/><Relationship Id="rId27" Type="http://schemas.openxmlformats.org/officeDocument/2006/relationships/image" Target="../media/image112.png"/><Relationship Id="rId30" Type="http://schemas.openxmlformats.org/officeDocument/2006/relationships/image" Target="../media/image1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37.xml"/><Relationship Id="rId13" Type="http://schemas.openxmlformats.org/officeDocument/2006/relationships/tags" Target="../tags/tag242.xml"/><Relationship Id="rId18" Type="http://schemas.openxmlformats.org/officeDocument/2006/relationships/image" Target="../media/image57.png"/><Relationship Id="rId26" Type="http://schemas.openxmlformats.org/officeDocument/2006/relationships/image" Target="../media/image79.png"/><Relationship Id="rId3" Type="http://schemas.openxmlformats.org/officeDocument/2006/relationships/tags" Target="../tags/tag232.xml"/><Relationship Id="rId21" Type="http://schemas.openxmlformats.org/officeDocument/2006/relationships/image" Target="../media/image157.png"/><Relationship Id="rId7" Type="http://schemas.openxmlformats.org/officeDocument/2006/relationships/tags" Target="../tags/tag236.xml"/><Relationship Id="rId12" Type="http://schemas.openxmlformats.org/officeDocument/2006/relationships/tags" Target="../tags/tag241.xml"/><Relationship Id="rId17" Type="http://schemas.openxmlformats.org/officeDocument/2006/relationships/image" Target="../media/image24.png"/><Relationship Id="rId25" Type="http://schemas.openxmlformats.org/officeDocument/2006/relationships/image" Target="../media/image123.png"/><Relationship Id="rId2" Type="http://schemas.openxmlformats.org/officeDocument/2006/relationships/tags" Target="../tags/tag231.xml"/><Relationship Id="rId16" Type="http://schemas.openxmlformats.org/officeDocument/2006/relationships/image" Target="../media/image23.emf"/><Relationship Id="rId20" Type="http://schemas.openxmlformats.org/officeDocument/2006/relationships/image" Target="../media/image62.png"/><Relationship Id="rId29" Type="http://schemas.openxmlformats.org/officeDocument/2006/relationships/hyperlink" Target="http://www.fixelalgorithms.co/" TargetMode="External"/><Relationship Id="rId1" Type="http://schemas.openxmlformats.org/officeDocument/2006/relationships/tags" Target="../tags/tag230.xml"/><Relationship Id="rId6" Type="http://schemas.openxmlformats.org/officeDocument/2006/relationships/tags" Target="../tags/tag235.xml"/><Relationship Id="rId11" Type="http://schemas.openxmlformats.org/officeDocument/2006/relationships/tags" Target="../tags/tag240.xml"/><Relationship Id="rId24" Type="http://schemas.openxmlformats.org/officeDocument/2006/relationships/image" Target="../media/image122.png"/><Relationship Id="rId32" Type="http://schemas.openxmlformats.org/officeDocument/2006/relationships/image" Target="../media/image159.png"/><Relationship Id="rId5" Type="http://schemas.openxmlformats.org/officeDocument/2006/relationships/tags" Target="../tags/tag234.xml"/><Relationship Id="rId15" Type="http://schemas.openxmlformats.org/officeDocument/2006/relationships/image" Target="../media/image22.png"/><Relationship Id="rId23" Type="http://schemas.openxmlformats.org/officeDocument/2006/relationships/image" Target="../media/image76.png"/><Relationship Id="rId28" Type="http://schemas.openxmlformats.org/officeDocument/2006/relationships/image" Target="../media/image158.png"/><Relationship Id="rId10" Type="http://schemas.openxmlformats.org/officeDocument/2006/relationships/tags" Target="../tags/tag239.xml"/><Relationship Id="rId19" Type="http://schemas.openxmlformats.org/officeDocument/2006/relationships/image" Target="../media/image60.png"/><Relationship Id="rId31" Type="http://schemas.openxmlformats.org/officeDocument/2006/relationships/hyperlink" Target="https://fixelalgorithms.gitlab.io/" TargetMode="External"/><Relationship Id="rId4" Type="http://schemas.openxmlformats.org/officeDocument/2006/relationships/tags" Target="../tags/tag233.xml"/><Relationship Id="rId9" Type="http://schemas.openxmlformats.org/officeDocument/2006/relationships/tags" Target="../tags/tag238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80.png"/><Relationship Id="rId27" Type="http://schemas.openxmlformats.org/officeDocument/2006/relationships/image" Target="../media/image81.png"/><Relationship Id="rId30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10.png"/><Relationship Id="rId26" Type="http://schemas.openxmlformats.org/officeDocument/2006/relationships/image" Target="../media/image18.png"/><Relationship Id="rId3" Type="http://schemas.openxmlformats.org/officeDocument/2006/relationships/tags" Target="../tags/tag3.xml"/><Relationship Id="rId21" Type="http://schemas.openxmlformats.org/officeDocument/2006/relationships/image" Target="../media/image13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9.png"/><Relationship Id="rId25" Type="http://schemas.openxmlformats.org/officeDocument/2006/relationships/image" Target="../media/image17.png"/><Relationship Id="rId2" Type="http://schemas.openxmlformats.org/officeDocument/2006/relationships/tags" Target="../tags/tag2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29" Type="http://schemas.openxmlformats.org/officeDocument/2006/relationships/image" Target="../media/image21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16.png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5.png"/><Relationship Id="rId28" Type="http://schemas.openxmlformats.org/officeDocument/2006/relationships/image" Target="../media/image20.png"/><Relationship Id="rId10" Type="http://schemas.openxmlformats.org/officeDocument/2006/relationships/tags" Target="../tags/tag10.xml"/><Relationship Id="rId19" Type="http://schemas.openxmlformats.org/officeDocument/2006/relationships/image" Target="../media/image11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14.png"/><Relationship Id="rId27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tags" Target="../tags/tag17.xml"/><Relationship Id="rId21" Type="http://schemas.openxmlformats.org/officeDocument/2006/relationships/image" Target="../media/image30.png"/><Relationship Id="rId7" Type="http://schemas.openxmlformats.org/officeDocument/2006/relationships/tags" Target="../tags/tag2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6.png"/><Relationship Id="rId2" Type="http://schemas.openxmlformats.org/officeDocument/2006/relationships/tags" Target="../tags/tag16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24" Type="http://schemas.openxmlformats.org/officeDocument/2006/relationships/image" Target="../media/image33.png"/><Relationship Id="rId5" Type="http://schemas.openxmlformats.org/officeDocument/2006/relationships/tags" Target="../tags/tag19.xml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tags" Target="../tags/tag24.xml"/><Relationship Id="rId19" Type="http://schemas.openxmlformats.org/officeDocument/2006/relationships/image" Target="../media/image28.png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image" Target="../media/image23.emf"/><Relationship Id="rId2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image" Target="../media/image38.png"/><Relationship Id="rId3" Type="http://schemas.openxmlformats.org/officeDocument/2006/relationships/tags" Target="../tags/tag28.xml"/><Relationship Id="rId7" Type="http://schemas.openxmlformats.org/officeDocument/2006/relationships/image" Target="../media/image24.png"/><Relationship Id="rId12" Type="http://schemas.openxmlformats.org/officeDocument/2006/relationships/image" Target="../media/image37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6.png"/><Relationship Id="rId5" Type="http://schemas.openxmlformats.org/officeDocument/2006/relationships/tags" Target="../tags/tag30.xml"/><Relationship Id="rId10" Type="http://schemas.openxmlformats.org/officeDocument/2006/relationships/image" Target="../media/image35.png"/><Relationship Id="rId4" Type="http://schemas.openxmlformats.org/officeDocument/2006/relationships/tags" Target="../tags/tag29.xml"/><Relationship Id="rId9" Type="http://schemas.openxmlformats.org/officeDocument/2006/relationships/image" Target="../media/image3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tags" Target="../tags/tag33.xml"/><Relationship Id="rId7" Type="http://schemas.openxmlformats.org/officeDocument/2006/relationships/image" Target="../media/image24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8.png"/><Relationship Id="rId4" Type="http://schemas.openxmlformats.org/officeDocument/2006/relationships/tags" Target="../tags/tag34.xml"/><Relationship Id="rId9" Type="http://schemas.openxmlformats.org/officeDocument/2006/relationships/image" Target="../media/image3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2.png"/><Relationship Id="rId3" Type="http://schemas.openxmlformats.org/officeDocument/2006/relationships/tags" Target="../tags/tag37.xml"/><Relationship Id="rId7" Type="http://schemas.openxmlformats.org/officeDocument/2006/relationships/image" Target="../media/image35.png"/><Relationship Id="rId12" Type="http://schemas.openxmlformats.org/officeDocument/2006/relationships/image" Target="../media/image41.emf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0.png"/><Relationship Id="rId5" Type="http://schemas.openxmlformats.org/officeDocument/2006/relationships/tags" Target="../tags/tag39.xml"/><Relationship Id="rId10" Type="http://schemas.openxmlformats.org/officeDocument/2006/relationships/image" Target="../media/image38.png"/><Relationship Id="rId4" Type="http://schemas.openxmlformats.org/officeDocument/2006/relationships/tags" Target="../tags/tag38.xml"/><Relationship Id="rId9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8.png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image" Target="../media/image23.emf"/><Relationship Id="rId17" Type="http://schemas.openxmlformats.org/officeDocument/2006/relationships/image" Target="../media/image45.png"/><Relationship Id="rId2" Type="http://schemas.openxmlformats.org/officeDocument/2006/relationships/tags" Target="../tags/tag41.xml"/><Relationship Id="rId16" Type="http://schemas.openxmlformats.org/officeDocument/2006/relationships/image" Target="../media/image44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24.png"/><Relationship Id="rId5" Type="http://schemas.openxmlformats.org/officeDocument/2006/relationships/tags" Target="../tags/tag44.xml"/><Relationship Id="rId15" Type="http://schemas.openxmlformats.org/officeDocument/2006/relationships/image" Target="../media/image43.emf"/><Relationship Id="rId10" Type="http://schemas.openxmlformats.org/officeDocument/2006/relationships/image" Target="../media/image42.png"/><Relationship Id="rId4" Type="http://schemas.openxmlformats.org/officeDocument/2006/relationships/tags" Target="../tags/tag43.xml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43.emf"/><Relationship Id="rId26" Type="http://schemas.openxmlformats.org/officeDocument/2006/relationships/image" Target="../media/image54.png"/><Relationship Id="rId3" Type="http://schemas.openxmlformats.org/officeDocument/2006/relationships/tags" Target="../tags/tag49.xml"/><Relationship Id="rId21" Type="http://schemas.openxmlformats.org/officeDocument/2006/relationships/image" Target="../media/image49.png"/><Relationship Id="rId7" Type="http://schemas.openxmlformats.org/officeDocument/2006/relationships/tags" Target="../tags/tag53.xml"/><Relationship Id="rId12" Type="http://schemas.openxmlformats.org/officeDocument/2006/relationships/tags" Target="../tags/tag58.xml"/><Relationship Id="rId17" Type="http://schemas.openxmlformats.org/officeDocument/2006/relationships/image" Target="../media/image23.emf"/><Relationship Id="rId25" Type="http://schemas.openxmlformats.org/officeDocument/2006/relationships/image" Target="../media/image53.png"/><Relationship Id="rId2" Type="http://schemas.openxmlformats.org/officeDocument/2006/relationships/tags" Target="../tags/tag48.xml"/><Relationship Id="rId16" Type="http://schemas.openxmlformats.org/officeDocument/2006/relationships/image" Target="../media/image24.png"/><Relationship Id="rId20" Type="http://schemas.openxmlformats.org/officeDocument/2006/relationships/image" Target="../media/image48.pn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tags" Target="../tags/tag57.xml"/><Relationship Id="rId24" Type="http://schemas.openxmlformats.org/officeDocument/2006/relationships/image" Target="../media/image52.png"/><Relationship Id="rId5" Type="http://schemas.openxmlformats.org/officeDocument/2006/relationships/tags" Target="../tags/tag51.xml"/><Relationship Id="rId15" Type="http://schemas.openxmlformats.org/officeDocument/2006/relationships/image" Target="../media/image44.png"/><Relationship Id="rId23" Type="http://schemas.openxmlformats.org/officeDocument/2006/relationships/image" Target="../media/image51.png"/><Relationship Id="rId10" Type="http://schemas.openxmlformats.org/officeDocument/2006/relationships/tags" Target="../tags/tag56.xml"/><Relationship Id="rId19" Type="http://schemas.openxmlformats.org/officeDocument/2006/relationships/image" Target="../media/image47.png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image" Target="../media/image46.png"/><Relationship Id="rId22" Type="http://schemas.openxmlformats.org/officeDocument/2006/relationships/image" Target="../media/image50.png"/><Relationship Id="rId27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tags" Target="../tags/tag71.xml"/><Relationship Id="rId18" Type="http://schemas.openxmlformats.org/officeDocument/2006/relationships/image" Target="../media/image58.png"/><Relationship Id="rId26" Type="http://schemas.openxmlformats.org/officeDocument/2006/relationships/image" Target="../media/image65.png"/><Relationship Id="rId3" Type="http://schemas.openxmlformats.org/officeDocument/2006/relationships/tags" Target="../tags/tag61.xml"/><Relationship Id="rId21" Type="http://schemas.openxmlformats.org/officeDocument/2006/relationships/image" Target="../media/image61.png"/><Relationship Id="rId7" Type="http://schemas.openxmlformats.org/officeDocument/2006/relationships/tags" Target="../tags/tag65.xml"/><Relationship Id="rId12" Type="http://schemas.openxmlformats.org/officeDocument/2006/relationships/tags" Target="../tags/tag70.xml"/><Relationship Id="rId17" Type="http://schemas.openxmlformats.org/officeDocument/2006/relationships/image" Target="../media/image57.png"/><Relationship Id="rId25" Type="http://schemas.openxmlformats.org/officeDocument/2006/relationships/image" Target="../media/image52.png"/><Relationship Id="rId2" Type="http://schemas.openxmlformats.org/officeDocument/2006/relationships/tags" Target="../tags/tag60.xm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tags" Target="../tags/tag69.xml"/><Relationship Id="rId24" Type="http://schemas.openxmlformats.org/officeDocument/2006/relationships/image" Target="../media/image64.png"/><Relationship Id="rId5" Type="http://schemas.openxmlformats.org/officeDocument/2006/relationships/tags" Target="../tags/tag63.xml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tags" Target="../tags/tag68.xml"/><Relationship Id="rId19" Type="http://schemas.openxmlformats.org/officeDocument/2006/relationships/image" Target="../media/image59.png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62.png"/><Relationship Id="rId27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9B142-BB0E-43B2-8432-1AD47632C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6506" y="800708"/>
            <a:ext cx="9440034" cy="2212849"/>
          </a:xfrm>
        </p:spPr>
        <p:txBody>
          <a:bodyPr anchor="ctr">
            <a:normAutofit fontScale="90000"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Introduction to</a:t>
            </a:r>
            <a:br>
              <a:rPr lang="en-US" sz="6000" dirty="0">
                <a:solidFill>
                  <a:schemeClr val="tx1"/>
                </a:solidFill>
              </a:rPr>
            </a:br>
            <a:r>
              <a:rPr lang="en-US" sz="6000" dirty="0">
                <a:solidFill>
                  <a:schemeClr val="tx1"/>
                </a:solidFill>
              </a:rPr>
              <a:t>Natural Language Processing</a:t>
            </a:r>
          </a:p>
        </p:txBody>
      </p:sp>
      <p:sp>
        <p:nvSpPr>
          <p:cNvPr id="3" name="Subtitle 2 1">
            <a:extLst>
              <a:ext uri="{FF2B5EF4-FFF2-40B4-BE49-F238E27FC236}">
                <a16:creationId xmlns:a16="http://schemas.microsoft.com/office/drawing/2014/main" id="{CE9E4B95-DAD7-4C5A-8C35-15CA2E6C0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6506" y="2811181"/>
            <a:ext cx="9440034" cy="1049867"/>
          </a:xfrm>
        </p:spPr>
        <p:txBody>
          <a:bodyPr anchor="ctr">
            <a:normAutofit/>
          </a:bodyPr>
          <a:lstStyle/>
          <a:p>
            <a:r>
              <a:rPr lang="en-US" sz="2800" dirty="0"/>
              <a:t>Machine Learning Methods – Lecture 24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D421BA-EF02-4EE0-BADF-5EE55D88A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774" y="3833875"/>
            <a:ext cx="5555675" cy="3201081"/>
          </a:xfrm>
          <a:prstGeom prst="rect">
            <a:avLst/>
          </a:prstGeom>
        </p:spPr>
      </p:pic>
      <p:sp>
        <p:nvSpPr>
          <p:cNvPr id="20" name="Subtitle 2 1">
            <a:extLst>
              <a:ext uri="{FF2B5EF4-FFF2-40B4-BE49-F238E27FC236}">
                <a16:creationId xmlns:a16="http://schemas.microsoft.com/office/drawing/2014/main" id="{3F8F739E-27A4-421A-A381-8800CFF499C5}"/>
              </a:ext>
            </a:extLst>
          </p:cNvPr>
          <p:cNvSpPr txBox="1">
            <a:spLocks/>
          </p:cNvSpPr>
          <p:nvPr/>
        </p:nvSpPr>
        <p:spPr>
          <a:xfrm>
            <a:off x="5081972" y="6111413"/>
            <a:ext cx="2309102" cy="74658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June 2021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8A233D9-6BEB-47D6-8F5B-48040E1BD007}"/>
              </a:ext>
            </a:extLst>
          </p:cNvPr>
          <p:cNvGrpSpPr/>
          <p:nvPr/>
        </p:nvGrpSpPr>
        <p:grpSpPr>
          <a:xfrm>
            <a:off x="9123992" y="4077072"/>
            <a:ext cx="2767970" cy="2728929"/>
            <a:chOff x="8881132" y="4077072"/>
            <a:chExt cx="2767970" cy="2728929"/>
          </a:xfrm>
        </p:grpSpPr>
        <p:pic>
          <p:nvPicPr>
            <p:cNvPr id="22" name="Picture 2">
              <a:hlinkClick r:id="rId4"/>
              <a:extLst>
                <a:ext uri="{FF2B5EF4-FFF2-40B4-BE49-F238E27FC236}">
                  <a16:creationId xmlns:a16="http://schemas.microsoft.com/office/drawing/2014/main" id="{3CF1ABB2-6ADE-4339-B8DB-69965ED842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4332" y="4077072"/>
              <a:ext cx="2361570" cy="2361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Subtitle 2">
              <a:extLst>
                <a:ext uri="{FF2B5EF4-FFF2-40B4-BE49-F238E27FC236}">
                  <a16:creationId xmlns:a16="http://schemas.microsoft.com/office/drawing/2014/main" id="{7D598A12-5748-45FC-A1BF-AA66802A6024}"/>
                </a:ext>
              </a:extLst>
            </p:cNvPr>
            <p:cNvSpPr txBox="1">
              <a:spLocks/>
            </p:cNvSpPr>
            <p:nvPr/>
          </p:nvSpPr>
          <p:spPr>
            <a:xfrm>
              <a:off x="8881132" y="5966650"/>
              <a:ext cx="2767970" cy="468052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None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None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tint val="75000"/>
                    </a:schemeClr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None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tint val="75000"/>
                    </a:schemeClr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None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tint val="75000"/>
                    </a:schemeClr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None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tint val="75000"/>
                    </a:schemeClr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None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tint val="75000"/>
                    </a:schemeClr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None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tint val="75000"/>
                    </a:schemeClr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None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tint val="75000"/>
                    </a:schemeClr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None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tint val="75000"/>
                    </a:schemeClr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hlinkClick r:id="rId6"/>
                </a:rPr>
                <a:t>fixelalgorithms.gitlab.io</a:t>
              </a:r>
              <a:endParaRPr lang="en-US" dirty="0"/>
            </a:p>
          </p:txBody>
        </p:sp>
        <p:sp>
          <p:nvSpPr>
            <p:cNvPr id="24" name="Subtitle 2 1">
              <a:extLst>
                <a:ext uri="{FF2B5EF4-FFF2-40B4-BE49-F238E27FC236}">
                  <a16:creationId xmlns:a16="http://schemas.microsoft.com/office/drawing/2014/main" id="{23F143ED-58C5-4BA7-8621-703C9354491D}"/>
                </a:ext>
              </a:extLst>
            </p:cNvPr>
            <p:cNvSpPr txBox="1">
              <a:spLocks/>
            </p:cNvSpPr>
            <p:nvPr/>
          </p:nvSpPr>
          <p:spPr>
            <a:xfrm>
              <a:off x="9726510" y="6422884"/>
              <a:ext cx="1077214" cy="383117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None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None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tint val="75000"/>
                    </a:schemeClr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None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tint val="75000"/>
                    </a:schemeClr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None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tint val="75000"/>
                    </a:schemeClr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None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tint val="75000"/>
                    </a:schemeClr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None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tint val="75000"/>
                    </a:schemeClr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None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tint val="75000"/>
                    </a:schemeClr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None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tint val="75000"/>
                    </a:schemeClr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None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tint val="75000"/>
                    </a:schemeClr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rgbClr val="E06666"/>
                  </a:solidFill>
                </a:rPr>
                <a:t>Or Yair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152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20BF-DFCF-4C46-B716-F04B067A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545432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Bag of Words – IMDb Example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438549-D486-42CA-83D8-FFBB8AFBED8D}"/>
              </a:ext>
            </a:extLst>
          </p:cNvPr>
          <p:cNvGrpSpPr/>
          <p:nvPr/>
        </p:nvGrpSpPr>
        <p:grpSpPr>
          <a:xfrm>
            <a:off x="7487391" y="96249"/>
            <a:ext cx="5108003" cy="2107895"/>
            <a:chOff x="6242414" y="3863725"/>
            <a:chExt cx="6180683" cy="280560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2FA136D-F3B9-4881-BAE7-9D1BA79E22D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5076" y="3863725"/>
              <a:ext cx="1519376" cy="24935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F4C1289-D62C-4C80-9205-632302548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42414" y="4018424"/>
              <a:ext cx="6180683" cy="2650909"/>
            </a:xfrm>
            <a:prstGeom prst="rect">
              <a:avLst/>
            </a:prstGeom>
          </p:spPr>
        </p:pic>
      </p:grpSp>
      <p:sp>
        <p:nvSpPr>
          <p:cNvPr id="29" name="Title 1 2">
            <a:extLst>
              <a:ext uri="{FF2B5EF4-FFF2-40B4-BE49-F238E27FC236}">
                <a16:creationId xmlns:a16="http://schemas.microsoft.com/office/drawing/2014/main" id="{A1495246-C9AE-4581-8DBB-5A643EDA06F2}"/>
              </a:ext>
            </a:extLst>
          </p:cNvPr>
          <p:cNvSpPr txBox="1">
            <a:spLocks/>
          </p:cNvSpPr>
          <p:nvPr/>
        </p:nvSpPr>
        <p:spPr>
          <a:xfrm>
            <a:off x="3803620" y="6230074"/>
            <a:ext cx="4027713" cy="4507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hlinkClick r:id="rId11"/>
              </a:rPr>
              <a:t>Bag of Words – IMDb</a:t>
            </a:r>
            <a:endParaRPr lang="en-US" sz="2800" dirty="0"/>
          </a:p>
        </p:txBody>
      </p:sp>
      <p:pic>
        <p:nvPicPr>
          <p:cNvPr id="32" name="Picture 12 2" descr="Image result for python dark logo">
            <a:hlinkClick r:id="rId11"/>
            <a:extLst>
              <a:ext uri="{FF2B5EF4-FFF2-40B4-BE49-F238E27FC236}">
                <a16:creationId xmlns:a16="http://schemas.microsoft.com/office/drawing/2014/main" id="{FB568C2E-2749-43B0-88A2-F84F0BD32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051208"/>
              </a:clrFrom>
              <a:clrTo>
                <a:srgbClr val="05120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05" t="25200" r="39371" b="37525"/>
          <a:stretch/>
        </p:blipFill>
        <p:spPr bwMode="auto">
          <a:xfrm>
            <a:off x="4529809" y="3609020"/>
            <a:ext cx="2575334" cy="255628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center}&#10;let ${\color{cyan}\mathcal{V}=\left\{ w_{j}\right\} _{j=1}^{19,910}}$ be the set\\&#10;(vocabulary) of all unique words.&#10;\par\end{center}&#10;}&#10;&#10;&#10;&#10;\end{document}" title="IguanaTex Bitmap Display">
            <a:extLst>
              <a:ext uri="{FF2B5EF4-FFF2-40B4-BE49-F238E27FC236}">
                <a16:creationId xmlns:a16="http://schemas.microsoft.com/office/drawing/2014/main" id="{5524EF9D-05EE-44BB-8D86-D46D4E68D1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7" y="2355065"/>
            <a:ext cx="4339201" cy="771657"/>
          </a:xfrm>
          <a:prstGeom prst="rect">
            <a:avLst/>
          </a:prstGeom>
        </p:spPr>
      </p:pic>
      <p:pic>
        <p:nvPicPr>
          <p:cNvPr id="9" name="Picture 8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{\color{green}X_{ij}}=\sum_{{\color{yellow}w}\in {\color{green}d_{i}}}\mathbb{I}\left\{ {\color{cyan}w_{j}}={\color{yellow}w}\right\} &#10;$$&#10;}&#10;&#10;&#10;&#10;\end{document}" title="IguanaTex Bitmap Display">
            <a:extLst>
              <a:ext uri="{FF2B5EF4-FFF2-40B4-BE49-F238E27FC236}">
                <a16:creationId xmlns:a16="http://schemas.microsoft.com/office/drawing/2014/main" id="{950D5B3C-AF81-4EB2-8CDE-FCB2D46F03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877" y="3414824"/>
            <a:ext cx="2643117" cy="623376"/>
          </a:xfrm>
          <a:prstGeom prst="rect">
            <a:avLst/>
          </a:prstGeom>
        </p:spPr>
      </p:pic>
      <p:pic>
        <p:nvPicPr>
          <p:cNvPr id="10" name="Picture 9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text{tf}\left({\color{cyan}w},{\color{green}d}\right)=\sum_{{\color{yellow}w_{j}}\in {\color{green}d}}\mathbb{I}\left\{ {\color{yellow}w_{j}}={\color{cyan}w}\right\} &#10;$$&#10;}&#10;&#10;&#10;&#10;\end{document}" title="IguanaTex Bitmap Display">
            <a:extLst>
              <a:ext uri="{FF2B5EF4-FFF2-40B4-BE49-F238E27FC236}">
                <a16:creationId xmlns:a16="http://schemas.microsoft.com/office/drawing/2014/main" id="{DB21541C-C098-40A0-8FDE-FD4F37376F1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692150"/>
            <a:ext cx="3468801" cy="714971"/>
          </a:xfrm>
          <a:prstGeom prst="rect">
            <a:avLst/>
          </a:prstGeom>
          <a:solidFill>
            <a:srgbClr val="00B0F0">
              <a:alpha val="15000"/>
            </a:srgbClr>
          </a:solidFill>
        </p:spPr>
      </p:pic>
      <p:pic>
        <p:nvPicPr>
          <p:cNvPr id="6" name="Picture 5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text{idf}\left({\color{cyan}w},{\color{green}\mathcal{D}}\right)=\log\left(\frac{N}{\sum_{{\color{green}d_{i}\in\mathcal{D}}}\mathbb{I}\left\{ {\color{cyan}w}\in {\color{green}d_{i}}\right\} }\right)$$&#10;}&#10;&#10;&#10;&#10;\end{document}" title="IguanaTex Bitmap Display">
            <a:extLst>
              <a:ext uri="{FF2B5EF4-FFF2-40B4-BE49-F238E27FC236}">
                <a16:creationId xmlns:a16="http://schemas.microsoft.com/office/drawing/2014/main" id="{7AA3BEBF-9A35-48C2-80CA-1DF09B44E47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1520788"/>
            <a:ext cx="4853032" cy="910629"/>
          </a:xfrm>
          <a:prstGeom prst="rect">
            <a:avLst/>
          </a:prstGeom>
          <a:solidFill>
            <a:srgbClr val="00B0F0">
              <a:alpha val="15000"/>
            </a:srgbClr>
          </a:solidFill>
        </p:spPr>
      </p:pic>
      <p:pic>
        <p:nvPicPr>
          <p:cNvPr id="14" name="Picture 13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text{tf-idf}\left({\color{cyan}w},{\color{green}d},{\color{green}\mathcal{D}}\right)=\text{tf}\left({\color{cyan}w},{\color{green}d}\right)\cdot\text{idf}\left({\color{cyan}w},{\color{green}\mathcal{D}}\right)&#10;$$&#10;}&#10;&#10;&#10;&#10;\end{document}" title="IguanaTex Bitmap Display">
            <a:extLst>
              <a:ext uri="{FF2B5EF4-FFF2-40B4-BE49-F238E27FC236}">
                <a16:creationId xmlns:a16="http://schemas.microsoft.com/office/drawing/2014/main" id="{86502785-BCAF-4F27-96D5-4672E1738C6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2588209"/>
            <a:ext cx="4679314" cy="305371"/>
          </a:xfrm>
          <a:prstGeom prst="rect">
            <a:avLst/>
          </a:prstGeom>
          <a:solidFill>
            <a:srgbClr val="00B0F0">
              <a:alpha val="15000"/>
            </a:srgbClr>
          </a:solidFill>
        </p:spPr>
      </p:pic>
      <p:pic>
        <p:nvPicPr>
          <p:cNvPr id="16" name="Picture 15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{\color{green}\boldsymbol{X}_{\text{tf-idf}}}\left[i,j\right]=\text{tf}\left({\color{cyan}w_{j}},{\color{green}d_{i}}\right)\cdot\text{idf}\left({\color{cyan}w_{j}},{\color{green}\mathcal{D}}\right)&#10;$$&#10;}&#10;&#10;&#10;&#10;\end{document}" title="IguanaTex Bitmap Display">
            <a:extLst>
              <a:ext uri="{FF2B5EF4-FFF2-40B4-BE49-F238E27FC236}">
                <a16:creationId xmlns:a16="http://schemas.microsoft.com/office/drawing/2014/main" id="{1C1B96CB-E088-4484-9549-99B55BE315C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3069581"/>
            <a:ext cx="4631770" cy="31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4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20BF-DFCF-4C46-B716-F04B067A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545432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Word2Vec – Introduction</a:t>
            </a:r>
          </a:p>
        </p:txBody>
      </p:sp>
      <p:pic>
        <p:nvPicPr>
          <p:cNvPr id="5" name="Picture 4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\uline{Word2Vec} is a method to embed words into a vector (feature) space ${\color{yellow}\mathbb{R}^{d}}$.&#10;\end{itemize}}&#10;&#10;&#10;&#10;\end{document}" title="IguanaTex Bitmap Display">
            <a:extLst>
              <a:ext uri="{FF2B5EF4-FFF2-40B4-BE49-F238E27FC236}">
                <a16:creationId xmlns:a16="http://schemas.microsoft.com/office/drawing/2014/main" id="{FDC2656F-925D-4BE2-8FF5-87C26A1C60E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23" y="692149"/>
            <a:ext cx="9872457" cy="345600"/>
          </a:xfrm>
          <a:prstGeom prst="rect">
            <a:avLst/>
          </a:prstGeom>
        </p:spPr>
      </p:pic>
      <p:pic>
        <p:nvPicPr>
          <p:cNvPr id="4" name="Picture 3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Let ${\color{cyan}\boldsymbol{z}_{i}}={\color{yellow}\phi}\left({\color{cyan}w_{i}}\right)$ be the mapping of&#10; the word ${\color{cyan}w_{i}\in\mathcal{V}}$ to the vector ${\color{cyan}\boldsymbol{z}_{i}\in\mathbb{R}^{d}}$,&#10;\end{itemize}}&#10;&#10;&#10;&#10;\end{document}" title="IguanaTex Bitmap Display">
            <a:extLst>
              <a:ext uri="{FF2B5EF4-FFF2-40B4-BE49-F238E27FC236}">
                <a16:creationId xmlns:a16="http://schemas.microsoft.com/office/drawing/2014/main" id="{01C34FC4-FF53-4191-9E76-01E2DC7329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53" y="1232757"/>
            <a:ext cx="10091888" cy="334628"/>
          </a:xfrm>
          <a:prstGeom prst="rect">
            <a:avLst/>
          </a:prstGeom>
        </p:spPr>
      </p:pic>
      <p:pic>
        <p:nvPicPr>
          <p:cNvPr id="9" name="Picture 8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where ${\color{cyan}\mathcal{V}}$ is the vocabulary (set of all words).&#10;&#10;}&#10;&#10;&#10;&#10;\end{document}" title="IguanaTex Bitmap Display">
            <a:extLst>
              <a:ext uri="{FF2B5EF4-FFF2-40B4-BE49-F238E27FC236}">
                <a16:creationId xmlns:a16="http://schemas.microsoft.com/office/drawing/2014/main" id="{24CE6827-523E-4177-BD0D-0DE8DFCE1AD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5" y="1710547"/>
            <a:ext cx="5871543" cy="3053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F23A9A-B01B-435C-8074-43B1D15537B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99" y="2251053"/>
            <a:ext cx="7405714" cy="270629"/>
          </a:xfrm>
          <a:prstGeom prst="rect">
            <a:avLst/>
          </a:prstGeom>
        </p:spPr>
      </p:pic>
      <p:pic>
        <p:nvPicPr>
          <p:cNvPr id="52" name="Picture 51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{\color{yellow}\phi}\left({\color{cyan}\text{actor}}\right)-&#10;$$&#10;}&#10;&#10;&#10;&#10;\end{document}" title="IguanaTex Bitmap Display">
            <a:extLst>
              <a:ext uri="{FF2B5EF4-FFF2-40B4-BE49-F238E27FC236}">
                <a16:creationId xmlns:a16="http://schemas.microsoft.com/office/drawing/2014/main" id="{D1CE72B7-B667-40A5-8C05-75639D43C34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505" y="2816934"/>
            <a:ext cx="1391543" cy="305371"/>
          </a:xfrm>
          <a:prstGeom prst="rect">
            <a:avLst/>
          </a:prstGeom>
        </p:spPr>
      </p:pic>
      <p:pic>
        <p:nvPicPr>
          <p:cNvPr id="54" name="Picture 53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{\color{yellow}\phi}\left({\color{cyan}\text{man}}\right)+{\color{yellow}\phi}\left({\color{cyan}\text{woman}}\right)\approx&#10;$$&#10;}&#10;&#10;&#10;&#10;\end{document}" title="IguanaTex Bitmap Display">
            <a:extLst>
              <a:ext uri="{FF2B5EF4-FFF2-40B4-BE49-F238E27FC236}">
                <a16:creationId xmlns:a16="http://schemas.microsoft.com/office/drawing/2014/main" id="{B28F7DE1-28F7-4A0D-80FE-BF677104F12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109" y="2816932"/>
            <a:ext cx="3104913" cy="305371"/>
          </a:xfrm>
          <a:prstGeom prst="rect">
            <a:avLst/>
          </a:prstGeom>
        </p:spPr>
      </p:pic>
      <p:pic>
        <p:nvPicPr>
          <p:cNvPr id="56" name="Picture 55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{\color{yellow}\phi}\left({\color{cyan}\text{actress}}\right)&#10;$$&#10;}&#10;&#10;&#10;&#10;\end{document}" title="IguanaTex Bitmap Display">
            <a:extLst>
              <a:ext uri="{FF2B5EF4-FFF2-40B4-BE49-F238E27FC236}">
                <a16:creationId xmlns:a16="http://schemas.microsoft.com/office/drawing/2014/main" id="{72EAE596-4F7B-438C-8D46-A4DD3D2E148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2818423"/>
            <a:ext cx="1320228" cy="305371"/>
          </a:xfrm>
          <a:prstGeom prst="rect">
            <a:avLst/>
          </a:prstGeom>
        </p:spPr>
      </p:pic>
      <p:pic>
        <p:nvPicPr>
          <p:cNvPr id="19" name="Picture 18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The word embedding is obtained by optimizing\\a linear transformation followed&#10;by a softmax activation:&#10;\end{itemize}&#10;&#10;}&#10;&#10;&#10;&#10;\end{document}" title="IguanaTex Bitmap Display">
            <a:extLst>
              <a:ext uri="{FF2B5EF4-FFF2-40B4-BE49-F238E27FC236}">
                <a16:creationId xmlns:a16="http://schemas.microsoft.com/office/drawing/2014/main" id="{46869CD5-3AC5-4FF2-9B6D-F6E68114D74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4" y="3392997"/>
            <a:ext cx="7813485" cy="636341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3C0FED9D-0200-4FAB-9389-8681E4AF08C2}"/>
              </a:ext>
            </a:extLst>
          </p:cNvPr>
          <p:cNvGrpSpPr/>
          <p:nvPr/>
        </p:nvGrpSpPr>
        <p:grpSpPr>
          <a:xfrm>
            <a:off x="839416" y="4149080"/>
            <a:ext cx="6286092" cy="2420684"/>
            <a:chOff x="2711624" y="3539333"/>
            <a:chExt cx="6286092" cy="242068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80300DB-F5EA-43B6-A21A-AAB3C167E4CA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674" y="3539333"/>
              <a:ext cx="4300042" cy="2420684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C3AF0CA-4B32-449F-833B-7F32620A1563}"/>
                </a:ext>
              </a:extLst>
            </p:cNvPr>
            <p:cNvSpPr/>
            <p:nvPr/>
          </p:nvSpPr>
          <p:spPr>
            <a:xfrm>
              <a:off x="5958910" y="3564788"/>
              <a:ext cx="2368800" cy="983277"/>
            </a:xfrm>
            <a:prstGeom prst="rect">
              <a:avLst/>
            </a:prstGeom>
            <a:solidFill>
              <a:srgbClr val="00FFFF">
                <a:alpha val="1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843C0A1-974C-418D-A226-4B739C6E1A65}"/>
                </a:ext>
              </a:extLst>
            </p:cNvPr>
            <p:cNvGrpSpPr/>
            <p:nvPr/>
          </p:nvGrpSpPr>
          <p:grpSpPr>
            <a:xfrm>
              <a:off x="8327710" y="3564788"/>
              <a:ext cx="361950" cy="2369829"/>
              <a:chOff x="8327710" y="3564788"/>
              <a:chExt cx="361950" cy="236982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55D775F-95DA-4C25-9539-799721E51DF8}"/>
                  </a:ext>
                </a:extLst>
              </p:cNvPr>
              <p:cNvSpPr/>
              <p:nvPr/>
            </p:nvSpPr>
            <p:spPr>
              <a:xfrm>
                <a:off x="8327710" y="3564788"/>
                <a:ext cx="361950" cy="2369829"/>
              </a:xfrm>
              <a:prstGeom prst="rect">
                <a:avLst/>
              </a:prstGeom>
              <a:solidFill>
                <a:srgbClr val="00FF00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9765D9C-6454-4601-9538-275DE0507273}"/>
                  </a:ext>
                </a:extLst>
              </p:cNvPr>
              <p:cNvSpPr/>
              <p:nvPr/>
            </p:nvSpPr>
            <p:spPr>
              <a:xfrm>
                <a:off x="8327710" y="3931436"/>
                <a:ext cx="361950" cy="363600"/>
              </a:xfrm>
              <a:prstGeom prst="rect">
                <a:avLst/>
              </a:prstGeom>
              <a:solidFill>
                <a:srgbClr val="00FF00">
                  <a:alpha val="7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16B10D3-36E9-4240-80BC-12BCBB4AF6AC}"/>
                </a:ext>
              </a:extLst>
            </p:cNvPr>
            <p:cNvSpPr/>
            <p:nvPr/>
          </p:nvSpPr>
          <p:spPr>
            <a:xfrm rot="16200000">
              <a:off x="4282872" y="4257550"/>
              <a:ext cx="2368800" cy="983277"/>
            </a:xfrm>
            <a:prstGeom prst="rect">
              <a:avLst/>
            </a:prstGeom>
            <a:solidFill>
              <a:srgbClr val="FFFF00">
                <a:alpha val="1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94CFC5A-282B-40FE-87AD-9027E7FB2F6A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7574" y="3873748"/>
              <a:ext cx="1651200" cy="330972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B8E6411-A3EB-4ADC-9ECD-079C7DFAAA51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4851" y="4342521"/>
              <a:ext cx="842971" cy="572343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407D1DD-F988-4518-B976-1E35192E9DE5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6262" y="4883473"/>
              <a:ext cx="263314" cy="184686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1469529-830B-4D46-B688-F4723184550F}"/>
                </a:ext>
              </a:extLst>
            </p:cNvPr>
            <p:cNvGrpSpPr/>
            <p:nvPr/>
          </p:nvGrpSpPr>
          <p:grpSpPr>
            <a:xfrm>
              <a:off x="2711624" y="3564788"/>
              <a:ext cx="361950" cy="2369829"/>
              <a:chOff x="2819636" y="3564788"/>
              <a:chExt cx="361950" cy="2369829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C9ACA73-9071-463A-BE44-C0A8AA58D47A}"/>
                  </a:ext>
                </a:extLst>
              </p:cNvPr>
              <p:cNvSpPr/>
              <p:nvPr/>
            </p:nvSpPr>
            <p:spPr>
              <a:xfrm>
                <a:off x="2819636" y="3564788"/>
                <a:ext cx="361950" cy="2369829"/>
              </a:xfrm>
              <a:prstGeom prst="rect">
                <a:avLst/>
              </a:prstGeom>
              <a:gradFill flip="none" rotWithShape="1">
                <a:gsLst>
                  <a:gs pos="50000">
                    <a:srgbClr val="2E2E43"/>
                  </a:gs>
                  <a:gs pos="74000">
                    <a:srgbClr val="7F7FFF"/>
                  </a:gs>
                  <a:gs pos="96000">
                    <a:srgbClr val="2E2E4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35AD7C17-95F9-4652-8F6B-EFF6473712D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1164" y="4830445"/>
                <a:ext cx="256000" cy="290743"/>
              </a:xfrm>
              <a:prstGeom prst="rect">
                <a:avLst/>
              </a:prstGeom>
              <a:noFill/>
            </p:spPr>
          </p:pic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C1072A6-5B69-4FEE-AF20-B2CDC9FE4232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412" y="4613040"/>
              <a:ext cx="1440183" cy="195109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D1B0AC-53C9-4E9D-AE60-E1C25E81DB63}"/>
              </a:ext>
            </a:extLst>
          </p:cNvPr>
          <p:cNvGrpSpPr/>
          <p:nvPr/>
        </p:nvGrpSpPr>
        <p:grpSpPr>
          <a:xfrm>
            <a:off x="9371482" y="4775228"/>
            <a:ext cx="2353371" cy="1911413"/>
            <a:chOff x="9574237" y="1388367"/>
            <a:chExt cx="2353371" cy="1911413"/>
          </a:xfrm>
        </p:grpSpPr>
        <p:pic>
          <p:nvPicPr>
            <p:cNvPr id="29" name="Picture 28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{\color{cyan}\text{movie}}\overset{{\color{yellow}\phi}}{\longrightarrow}{\color{cyan}\left[\begin{matrix}0.7\\&#10;-2.1\\&#10;\vdots\\&#10;1.1&#10;\end{matrix}\right]}&#10;$$&#10;}&#10;&#10;&#10;&#10;\end{document}" title="IguanaTex Bitmap Display">
              <a:extLst>
                <a:ext uri="{FF2B5EF4-FFF2-40B4-BE49-F238E27FC236}">
                  <a16:creationId xmlns:a16="http://schemas.microsoft.com/office/drawing/2014/main" id="{A45E211B-B09B-4639-9DC9-02C605617CBE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4237" y="1388367"/>
              <a:ext cx="2353371" cy="1638401"/>
            </a:xfrm>
            <a:prstGeom prst="rect">
              <a:avLst/>
            </a:prstGeom>
          </p:spPr>
        </p:pic>
        <p:pic>
          <p:nvPicPr>
            <p:cNvPr id="32" name="Picture 31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cyan}&#10;$$&#10;w_i&#10;$$&#10;}&#10;&#10;&#10;&#10;\end{document}" title="IguanaTex Bitmap Display">
              <a:extLst>
                <a:ext uri="{FF2B5EF4-FFF2-40B4-BE49-F238E27FC236}">
                  <a16:creationId xmlns:a16="http://schemas.microsoft.com/office/drawing/2014/main" id="{A78BBF1D-D00C-4475-94CE-14AAC08341F1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416" y="2455883"/>
              <a:ext cx="285257" cy="181029"/>
            </a:xfrm>
            <a:prstGeom prst="rect">
              <a:avLst/>
            </a:prstGeom>
          </p:spPr>
        </p:pic>
        <p:pic>
          <p:nvPicPr>
            <p:cNvPr id="34" name="Picture 33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cyan}&#10;$$&#10;\bb{z}_i&#10;$$&#10;}&#10;&#10;&#10;&#10;\end{document}" title="IguanaTex Bitmap Display">
              <a:extLst>
                <a:ext uri="{FF2B5EF4-FFF2-40B4-BE49-F238E27FC236}">
                  <a16:creationId xmlns:a16="http://schemas.microsoft.com/office/drawing/2014/main" id="{2D1F83F2-823B-493B-ADE3-85DF66D98680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2251" y="3115094"/>
              <a:ext cx="245028" cy="1846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206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green}&#10;``... an exciting summer blockbuster that was visually fantastic but also curiously ...''&#10;}&#10;&#10;&#10;&#10;\end{document}" title="IguanaTex Bitmap Display">
            <a:extLst>
              <a:ext uri="{FF2B5EF4-FFF2-40B4-BE49-F238E27FC236}">
                <a16:creationId xmlns:a16="http://schemas.microsoft.com/office/drawing/2014/main" id="{E6EE5CF6-E099-453E-ACF7-C1CB8A77079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246502"/>
            <a:ext cx="11238399" cy="27611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FCB21BF-0841-46ED-9D1B-4833B9ECB6C7}"/>
              </a:ext>
            </a:extLst>
          </p:cNvPr>
          <p:cNvSpPr/>
          <p:nvPr/>
        </p:nvSpPr>
        <p:spPr>
          <a:xfrm>
            <a:off x="8724293" y="2508634"/>
            <a:ext cx="1512168" cy="3048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For example, given the word ${\color{cyan}w_{i}=\text{blockbuster}}$ and a context&#10;radius of ${\color{magenta}2}$ we have:}&#10;&#10;&#10;&#10;\end{document}" title="IguanaTex Bitmap Display">
            <a:extLst>
              <a:ext uri="{FF2B5EF4-FFF2-40B4-BE49-F238E27FC236}">
                <a16:creationId xmlns:a16="http://schemas.microsoft.com/office/drawing/2014/main" id="{709C86F9-ED28-4EA5-B8C6-5F78459BF5F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36" y="2539131"/>
            <a:ext cx="10766629" cy="276115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325CFEA-DB45-4A80-839E-F721560E7922}"/>
              </a:ext>
            </a:extLst>
          </p:cNvPr>
          <p:cNvGrpSpPr/>
          <p:nvPr/>
        </p:nvGrpSpPr>
        <p:grpSpPr>
          <a:xfrm>
            <a:off x="5199134" y="1221512"/>
            <a:ext cx="839716" cy="494988"/>
            <a:chOff x="5199134" y="1221512"/>
            <a:chExt cx="839716" cy="49498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A028637-37B0-4FB7-876D-768F9465E0E7}"/>
                </a:ext>
              </a:extLst>
            </p:cNvPr>
            <p:cNvSpPr/>
            <p:nvPr/>
          </p:nvSpPr>
          <p:spPr>
            <a:xfrm>
              <a:off x="5426075" y="1221512"/>
              <a:ext cx="612775" cy="3048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7" name="Picture 106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orange}&#10;context&#10;}&#10;&#10;&#10;&#10;\end{document}" title="IguanaTex Bitmap Display">
              <a:extLst>
                <a:ext uri="{FF2B5EF4-FFF2-40B4-BE49-F238E27FC236}">
                  <a16:creationId xmlns:a16="http://schemas.microsoft.com/office/drawing/2014/main" id="{EA26A5AA-4DC3-474F-92F2-9385ABFD99D8}"/>
                </a:ext>
              </a:extLst>
            </p:cNvPr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134" y="1557822"/>
              <a:ext cx="788854" cy="158678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336A5B1-070E-45EB-88D1-8416C0ADECBA}"/>
              </a:ext>
            </a:extLst>
          </p:cNvPr>
          <p:cNvGrpSpPr/>
          <p:nvPr/>
        </p:nvGrpSpPr>
        <p:grpSpPr>
          <a:xfrm>
            <a:off x="1528764" y="1221512"/>
            <a:ext cx="1090612" cy="494988"/>
            <a:chOff x="1528764" y="1221512"/>
            <a:chExt cx="1090612" cy="49498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CE15C2C-F666-4EE0-AD79-C29ED41E64A3}"/>
                </a:ext>
              </a:extLst>
            </p:cNvPr>
            <p:cNvSpPr/>
            <p:nvPr/>
          </p:nvSpPr>
          <p:spPr>
            <a:xfrm>
              <a:off x="1528764" y="1221512"/>
              <a:ext cx="1090612" cy="3048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9" name="Picture 98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orange}&#10;context&#10;}&#10;&#10;&#10;&#10;\end{document}" title="IguanaTex Bitmap Display">
              <a:extLst>
                <a:ext uri="{FF2B5EF4-FFF2-40B4-BE49-F238E27FC236}">
                  <a16:creationId xmlns:a16="http://schemas.microsoft.com/office/drawing/2014/main" id="{F8744237-6B03-43BF-9C7A-A3C9DABB43AC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520" y="1557822"/>
              <a:ext cx="788854" cy="15867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6920BF-DFCF-4C46-B716-F04B067A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545432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Word2Vec – Context Window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8A336-66C1-4CE8-A25C-6D5B606A67F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42" y="727918"/>
            <a:ext cx="3949714" cy="276114"/>
          </a:xfrm>
          <a:prstGeom prst="rect">
            <a:avLst/>
          </a:prstGeom>
        </p:spPr>
      </p:pic>
      <p:pic>
        <p:nvPicPr>
          <p:cNvPr id="117" name="Picture 116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From the text we build pairs ({\color{cyan}word}, {\color{orange}context}).&#10;\end{itemize}&#10;}&#10;&#10;&#10;&#10;\end{document}" title="IguanaTex Bitmap Display">
            <a:extLst>
              <a:ext uri="{FF2B5EF4-FFF2-40B4-BE49-F238E27FC236}">
                <a16:creationId xmlns:a16="http://schemas.microsoft.com/office/drawing/2014/main" id="{725A769C-2A15-475A-BDB5-50587359BB6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42" y="2060848"/>
            <a:ext cx="6317714" cy="305371"/>
          </a:xfrm>
          <a:prstGeom prst="rect">
            <a:avLst/>
          </a:prstGeom>
        </p:spPr>
      </p:pic>
      <p:pic>
        <p:nvPicPr>
          <p:cNvPr id="67" name="Picture 66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\left({\color{green}x_{1}},{\color{green}y_{1}}\right)$ = ({\color{cyan}blockbuster}, {\color{orange}exciting})&#10;&#10;}&#10;&#10;&#10;&#10;\end{document}" title="IguanaTex Bitmap Display">
            <a:extLst>
              <a:ext uri="{FF2B5EF4-FFF2-40B4-BE49-F238E27FC236}">
                <a16:creationId xmlns:a16="http://schemas.microsoft.com/office/drawing/2014/main" id="{12747CEE-46B5-41D1-A59C-51963E8200F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2" y="3075114"/>
            <a:ext cx="4333714" cy="305371"/>
          </a:xfrm>
          <a:prstGeom prst="rect">
            <a:avLst/>
          </a:prstGeom>
        </p:spPr>
      </p:pic>
      <p:pic>
        <p:nvPicPr>
          <p:cNvPr id="70" name="Picture 69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\left({\color{green}x_{2}},{\color{green}y_{2}}\right)$ = ({\color{cyan}blockbuster}, {\color{orange}summer})&#10;}&#10;&#10;&#10;&#10;\end{document}" title="IguanaTex Bitmap Display">
            <a:extLst>
              <a:ext uri="{FF2B5EF4-FFF2-40B4-BE49-F238E27FC236}">
                <a16:creationId xmlns:a16="http://schemas.microsoft.com/office/drawing/2014/main" id="{3CD9D599-2D10-4986-8C3E-FDDA029E00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4" y="3576480"/>
            <a:ext cx="4341031" cy="305371"/>
          </a:xfrm>
          <a:prstGeom prst="rect">
            <a:avLst/>
          </a:prstGeom>
          <a:solidFill>
            <a:schemeClr val="tx1">
              <a:alpha val="10000"/>
            </a:schemeClr>
          </a:solidFill>
          <a:ln w="38100">
            <a:solidFill>
              <a:schemeClr val="tx1">
                <a:alpha val="10000"/>
              </a:schemeClr>
            </a:solidFill>
          </a:ln>
        </p:spPr>
      </p:pic>
      <p:pic>
        <p:nvPicPr>
          <p:cNvPr id="73" name="Picture 72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\left({\color{green}x_{3}},{\color{green}y_{3}}\right)$ = ({\color{cyan}blockbuster}, {\color{orange}that})}&#10;&#10;&#10;&#10;\end{document}" title="IguanaTex Bitmap Display">
            <a:extLst>
              <a:ext uri="{FF2B5EF4-FFF2-40B4-BE49-F238E27FC236}">
                <a16:creationId xmlns:a16="http://schemas.microsoft.com/office/drawing/2014/main" id="{E0EA658C-BD28-4EF9-B7DD-2F6DDDC4F16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4" y="4097242"/>
            <a:ext cx="3852802" cy="305371"/>
          </a:xfrm>
          <a:prstGeom prst="rect">
            <a:avLst/>
          </a:prstGeom>
        </p:spPr>
      </p:pic>
      <p:pic>
        <p:nvPicPr>
          <p:cNvPr id="75" name="Picture 74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\left({\color{green}x_{4}},{\color{green}y_{4}}\right)$ = ({\color{cyan}blockbuster}, {\color{orange}was})}&#10;&#10;&#10;&#10;\end{document}" title="IguanaTex Bitmap Display">
            <a:extLst>
              <a:ext uri="{FF2B5EF4-FFF2-40B4-BE49-F238E27FC236}">
                <a16:creationId xmlns:a16="http://schemas.microsoft.com/office/drawing/2014/main" id="{AB2A482B-C31B-4536-BDAC-770C01B4617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5" y="4581128"/>
            <a:ext cx="3776003" cy="305371"/>
          </a:xfrm>
          <a:prstGeom prst="rect">
            <a:avLst/>
          </a:prstGeom>
          <a:solidFill>
            <a:schemeClr val="tx1">
              <a:alpha val="10000"/>
            </a:schemeClr>
          </a:solidFill>
          <a:ln w="38100">
            <a:solidFill>
              <a:schemeClr val="tx1">
                <a:alpha val="10000"/>
              </a:schemeClr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FF84DA0-A8B3-4A54-8722-7BD2837F8D10}"/>
              </a:ext>
            </a:extLst>
          </p:cNvPr>
          <p:cNvGrpSpPr/>
          <p:nvPr/>
        </p:nvGrpSpPr>
        <p:grpSpPr>
          <a:xfrm>
            <a:off x="3819525" y="1221512"/>
            <a:ext cx="1543050" cy="513123"/>
            <a:chOff x="3819525" y="1221512"/>
            <a:chExt cx="1543050" cy="51312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DA146D-68D2-4A4B-B62A-20430EB59F30}"/>
                </a:ext>
              </a:extLst>
            </p:cNvPr>
            <p:cNvSpPr/>
            <p:nvPr/>
          </p:nvSpPr>
          <p:spPr>
            <a:xfrm>
              <a:off x="3819525" y="1221512"/>
              <a:ext cx="1543050" cy="304800"/>
            </a:xfrm>
            <a:prstGeom prst="rect">
              <a:avLst/>
            </a:prstGeom>
            <a:solidFill>
              <a:srgbClr val="00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cyan}&#10;word&#10;}&#10;&#10;&#10;&#10;\end{document}" title="IguanaTex Bitmap Display">
              <a:extLst>
                <a:ext uri="{FF2B5EF4-FFF2-40B4-BE49-F238E27FC236}">
                  <a16:creationId xmlns:a16="http://schemas.microsoft.com/office/drawing/2014/main" id="{8AC340BD-6E59-47EB-957C-F17ABE5E409D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7796" y="1557822"/>
              <a:ext cx="527414" cy="176813"/>
            </a:xfrm>
            <a:prstGeom prst="rect">
              <a:avLst/>
            </a:prstGeom>
          </p:spPr>
        </p:pic>
      </p:grpSp>
      <p:pic>
        <p:nvPicPr>
          <p:cNvPr id="19" name="Picture 18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We iterate the entire text and construct all (word, context) pairs&#10;${\color{green}\mathcal{D}=\left\{ \left(x_{i},y_{i}\right)\right\} _{i=1}^{N}}$.&#10;\end{itemize}&#10;}&#10;&#10;&#10;&#10;\end{document}" title="IguanaTex Bitmap Display">
            <a:extLst>
              <a:ext uri="{FF2B5EF4-FFF2-40B4-BE49-F238E27FC236}">
                <a16:creationId xmlns:a16="http://schemas.microsoft.com/office/drawing/2014/main" id="{5C093D28-7EB2-4B94-84B0-914DD0C48AD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09" y="5323530"/>
            <a:ext cx="11335314" cy="389485"/>
          </a:xfrm>
          <a:prstGeom prst="rect">
            <a:avLst/>
          </a:prstGeom>
        </p:spPr>
      </p:pic>
      <p:pic>
        <p:nvPicPr>
          <p:cNvPr id="115" name="Picture 114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Word2Vec tries to predict the correct {\color{orange}\uline{context}} from the given {\color{cyan}\uline{word}}.&#10;\end{itemize}}&#10;&#10;&#10;&#10;\end{document}" title="IguanaTex Bitmap Display">
            <a:extLst>
              <a:ext uri="{FF2B5EF4-FFF2-40B4-BE49-F238E27FC236}">
                <a16:creationId xmlns:a16="http://schemas.microsoft.com/office/drawing/2014/main" id="{A385BA42-BC88-4230-AFAF-189953A8A9E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1" y="5985284"/>
            <a:ext cx="9172112" cy="301715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0AF3AF-F3AB-4F86-B803-EF129B415CB1}"/>
              </a:ext>
            </a:extLst>
          </p:cNvPr>
          <p:cNvGrpSpPr/>
          <p:nvPr/>
        </p:nvGrpSpPr>
        <p:grpSpPr>
          <a:xfrm>
            <a:off x="6262564" y="3075114"/>
            <a:ext cx="4152686" cy="1765558"/>
            <a:chOff x="7248128" y="3075114"/>
            <a:chExt cx="4152686" cy="1765558"/>
          </a:xfrm>
        </p:grpSpPr>
        <p:pic>
          <p:nvPicPr>
            <p:cNvPr id="83" name="Picture 82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\left({\color{green}x_{17}},{\color{green}y_{17}}\right)$ = ({\color{cyan}fantastic}, {\color{orange}was})&#10;}&#10;&#10;&#10;&#10;\end{document}" title="IguanaTex Bitmap Display">
              <a:extLst>
                <a:ext uri="{FF2B5EF4-FFF2-40B4-BE49-F238E27FC236}">
                  <a16:creationId xmlns:a16="http://schemas.microsoft.com/office/drawing/2014/main" id="{37ACA151-C43C-42E3-9577-B638C20A4B2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128" y="3075114"/>
              <a:ext cx="3620573" cy="305371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38100">
              <a:solidFill>
                <a:schemeClr val="tx1">
                  <a:alpha val="10000"/>
                </a:schemeClr>
              </a:solidFill>
            </a:ln>
          </p:spPr>
        </p:pic>
        <p:pic>
          <p:nvPicPr>
            <p:cNvPr id="87" name="Picture 86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\left({\color{green}x_{18}},{\color{green}y_{18}}\right)$ = ({\color{cyan}fantastic}, {\color{orange}visually})}&#10;&#10;&#10;&#10;\end{document}" title="IguanaTex Bitmap Display">
              <a:extLst>
                <a:ext uri="{FF2B5EF4-FFF2-40B4-BE49-F238E27FC236}">
                  <a16:creationId xmlns:a16="http://schemas.microsoft.com/office/drawing/2014/main" id="{4AF141F2-DC1E-4356-89DE-454670291B96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128" y="3576480"/>
              <a:ext cx="4152686" cy="305371"/>
            </a:xfrm>
            <a:prstGeom prst="rect">
              <a:avLst/>
            </a:prstGeom>
          </p:spPr>
        </p:pic>
        <p:pic>
          <p:nvPicPr>
            <p:cNvPr id="91" name="Picture 90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\left({\color{green}x_{19}},{\color{green}y_{19}}\right)$ = ({\color{cyan}fantastic}, {\color{orange}but})&#10;}&#10;&#10;&#10;&#10;\end{document}" title="IguanaTex Bitmap Display">
              <a:extLst>
                <a:ext uri="{FF2B5EF4-FFF2-40B4-BE49-F238E27FC236}">
                  <a16:creationId xmlns:a16="http://schemas.microsoft.com/office/drawing/2014/main" id="{B05A7AF0-2F3A-4062-9AF5-188AE2D7EE1F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128" y="4097244"/>
              <a:ext cx="3594969" cy="305371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38100">
              <a:solidFill>
                <a:schemeClr val="tx1">
                  <a:alpha val="10000"/>
                </a:schemeClr>
              </a:solidFill>
            </a:ln>
          </p:spPr>
        </p:pic>
        <p:pic>
          <p:nvPicPr>
            <p:cNvPr id="95" name="Picture 94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\left({\color{green}x_{20}},{\color{green}y_{20}}\right)$ = ({\color{cyan}fantastic}, {\color{orange}also})}&#10;&#10;&#10;&#10;\end{document}" title="IguanaTex Bitmap Display">
              <a:extLst>
                <a:ext uri="{FF2B5EF4-FFF2-40B4-BE49-F238E27FC236}">
                  <a16:creationId xmlns:a16="http://schemas.microsoft.com/office/drawing/2014/main" id="{C6B90561-F7C8-40E2-B874-9BBED8A28956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131" y="4535301"/>
              <a:ext cx="3646171" cy="305371"/>
            </a:xfrm>
            <a:prstGeom prst="rect">
              <a:avLst/>
            </a:prstGeom>
          </p:spPr>
        </p:pic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78C8E1B0-66BC-4949-A5BA-5CBC16C5C8C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24" y="3980426"/>
            <a:ext cx="591521" cy="64141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CDCC5D3-CFA7-4038-96ED-B24066F1A434}"/>
              </a:ext>
            </a:extLst>
          </p:cNvPr>
          <p:cNvGrpSpPr/>
          <p:nvPr/>
        </p:nvGrpSpPr>
        <p:grpSpPr>
          <a:xfrm>
            <a:off x="6063230" y="1221512"/>
            <a:ext cx="788854" cy="494988"/>
            <a:chOff x="6063230" y="1221512"/>
            <a:chExt cx="788854" cy="494988"/>
          </a:xfrm>
        </p:grpSpPr>
        <p:pic>
          <p:nvPicPr>
            <p:cNvPr id="111" name="Picture 110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orange}&#10;context&#10;}&#10;&#10;&#10;&#10;\end{document}" title="IguanaTex Bitmap Display">
              <a:extLst>
                <a:ext uri="{FF2B5EF4-FFF2-40B4-BE49-F238E27FC236}">
                  <a16:creationId xmlns:a16="http://schemas.microsoft.com/office/drawing/2014/main" id="{65706E84-E9F0-474D-B579-E78B761E70A7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3230" y="1557822"/>
              <a:ext cx="788854" cy="15867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919EC1D-B25D-44F9-98D0-9E6783FEFC28}"/>
                </a:ext>
              </a:extLst>
            </p:cNvPr>
            <p:cNvSpPr/>
            <p:nvPr/>
          </p:nvSpPr>
          <p:spPr>
            <a:xfrm>
              <a:off x="6099175" y="1221512"/>
              <a:ext cx="520700" cy="3048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D8F14EA-CEF3-4F6E-AC65-57498881E887}"/>
              </a:ext>
            </a:extLst>
          </p:cNvPr>
          <p:cNvGrpSpPr/>
          <p:nvPr/>
        </p:nvGrpSpPr>
        <p:grpSpPr>
          <a:xfrm>
            <a:off x="2661903" y="1221512"/>
            <a:ext cx="1078247" cy="494988"/>
            <a:chOff x="2661903" y="1221512"/>
            <a:chExt cx="1078247" cy="494988"/>
          </a:xfrm>
        </p:grpSpPr>
        <p:pic>
          <p:nvPicPr>
            <p:cNvPr id="103" name="Picture 102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orange}&#10;context&#10;}&#10;&#10;&#10;&#10;\end{document}" title="IguanaTex Bitmap Display">
              <a:extLst>
                <a:ext uri="{FF2B5EF4-FFF2-40B4-BE49-F238E27FC236}">
                  <a16:creationId xmlns:a16="http://schemas.microsoft.com/office/drawing/2014/main" id="{DBC07358-811E-464F-8559-7282D8CBD213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5965" y="1557822"/>
              <a:ext cx="788854" cy="158678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D044CF3-622D-45A2-A669-9BE0D24D7712}"/>
                </a:ext>
              </a:extLst>
            </p:cNvPr>
            <p:cNvSpPr/>
            <p:nvPr/>
          </p:nvSpPr>
          <p:spPr>
            <a:xfrm>
              <a:off x="2661903" y="1221512"/>
              <a:ext cx="1078247" cy="3048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3" name="Picture 112">
            <a:extLst>
              <a:ext uri="{FF2B5EF4-FFF2-40B4-BE49-F238E27FC236}">
                <a16:creationId xmlns:a16="http://schemas.microsoft.com/office/drawing/2014/main" id="{0350DBE8-865D-432B-9BD9-2A65AA3AE9A0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544" y="3980426"/>
            <a:ext cx="591521" cy="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5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DC7CDC4-DF9C-41AD-B143-58588F73CE1C}"/>
              </a:ext>
            </a:extLst>
          </p:cNvPr>
          <p:cNvGrpSpPr/>
          <p:nvPr/>
        </p:nvGrpSpPr>
        <p:grpSpPr>
          <a:xfrm>
            <a:off x="8580276" y="4833156"/>
            <a:ext cx="3261483" cy="1360921"/>
            <a:chOff x="7818513" y="4433154"/>
            <a:chExt cx="4341033" cy="1811385"/>
          </a:xfrm>
        </p:grpSpPr>
        <p:pic>
          <p:nvPicPr>
            <p:cNvPr id="43" name="Picture 42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\left({\color{green}x_{1}},{\color{green}y_{1}}\right)$ = ({\color{cyan}blockbuster}, {\color{orange}exciting})&#10;&#10;}&#10;&#10;&#10;&#10;\end{document}" title="IguanaTex Bitmap Display">
              <a:extLst>
                <a:ext uri="{FF2B5EF4-FFF2-40B4-BE49-F238E27FC236}">
                  <a16:creationId xmlns:a16="http://schemas.microsoft.com/office/drawing/2014/main" id="{1594033F-2A5E-4075-9699-4180D8EEF4D1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8513" y="4433154"/>
              <a:ext cx="4333714" cy="305371"/>
            </a:xfrm>
            <a:prstGeom prst="rect">
              <a:avLst/>
            </a:prstGeom>
          </p:spPr>
        </p:pic>
        <p:pic>
          <p:nvPicPr>
            <p:cNvPr id="44" name="Picture 43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\left({\color{green}x_{2}},{\color{green}y_{2}}\right)$ = ({\color{cyan}blockbuster}, {\color{orange}summer})&#10;}&#10;&#10;&#10;&#10;\end{document}" title="IguanaTex Bitmap Display">
              <a:extLst>
                <a:ext uri="{FF2B5EF4-FFF2-40B4-BE49-F238E27FC236}">
                  <a16:creationId xmlns:a16="http://schemas.microsoft.com/office/drawing/2014/main" id="{7EA197F7-63A6-4251-AD19-90582E13BAB9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8515" y="4934520"/>
              <a:ext cx="4341031" cy="305371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38100">
              <a:solidFill>
                <a:schemeClr val="tx1">
                  <a:alpha val="10000"/>
                </a:schemeClr>
              </a:solidFill>
            </a:ln>
          </p:spPr>
        </p:pic>
        <p:pic>
          <p:nvPicPr>
            <p:cNvPr id="45" name="Picture 44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\left({\color{green}x_{3}},{\color{green}y_{3}}\right)$ = ({\color{cyan}blockbuster}, {\color{orange}that})}&#10;&#10;&#10;&#10;\end{document}" title="IguanaTex Bitmap Display">
              <a:extLst>
                <a:ext uri="{FF2B5EF4-FFF2-40B4-BE49-F238E27FC236}">
                  <a16:creationId xmlns:a16="http://schemas.microsoft.com/office/drawing/2014/main" id="{C8ED8EA7-9EFB-45EC-903B-1111A8281FAF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8515" y="5455282"/>
              <a:ext cx="3852802" cy="305371"/>
            </a:xfrm>
            <a:prstGeom prst="rect">
              <a:avLst/>
            </a:prstGeom>
          </p:spPr>
        </p:pic>
        <p:pic>
          <p:nvPicPr>
            <p:cNvPr id="46" name="Picture 45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\left({\color{green}x_{4}},{\color{green}y_{4}}\right)$ = ({\color{cyan}blockbuster}, {\color{orange}was})}&#10;&#10;&#10;&#10;\end{document}" title="IguanaTex Bitmap Display">
              <a:extLst>
                <a:ext uri="{FF2B5EF4-FFF2-40B4-BE49-F238E27FC236}">
                  <a16:creationId xmlns:a16="http://schemas.microsoft.com/office/drawing/2014/main" id="{73B8A699-1D59-4A99-B11C-B05992E38F01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8516" y="5939168"/>
              <a:ext cx="3776003" cy="305371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38100">
              <a:solidFill>
                <a:schemeClr val="tx1">
                  <a:alpha val="10000"/>
                </a:schemeClr>
              </a:solidFill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6920BF-DFCF-4C46-B716-F04B067A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545432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Word2Vec – One-hot Encoding</a:t>
            </a:r>
          </a:p>
        </p:txBody>
      </p:sp>
      <p:pic>
        <p:nvPicPr>
          <p:cNvPr id="7" name="Picture 6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green}&#10;$$&#10;\mathcal{D}=\left\{ \left(x_{i},y_{i}\right)\right\} _{i=1}^{N}&#10;$$&#10;}&#10;&#10;&#10;&#10;\end{document}" title="IguanaTex Bitmap Display">
            <a:extLst>
              <a:ext uri="{FF2B5EF4-FFF2-40B4-BE49-F238E27FC236}">
                <a16:creationId xmlns:a16="http://schemas.microsoft.com/office/drawing/2014/main" id="{386E5D82-F2BE-4671-8F78-FF4C052578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153" y="6386693"/>
            <a:ext cx="1830083" cy="3218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5B784-2E1F-44EF-996D-1C43A174E2B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01" y="692150"/>
            <a:ext cx="6621257" cy="272457"/>
          </a:xfrm>
          <a:prstGeom prst="rect">
            <a:avLst/>
          </a:prstGeom>
        </p:spPr>
      </p:pic>
      <p:pic>
        <p:nvPicPr>
          <p:cNvPr id="10" name="Picture 9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For example, if ${\color{green}x_{i}}={\color{cyan}\text{blockbuster}}$ is the third word in the&#10;vocabulary ${\color{cyan}\mathcal{V}}$, then:}&#10;&#10;&#10;&#10;\end{document}" title="IguanaTex Bitmap Display">
            <a:extLst>
              <a:ext uri="{FF2B5EF4-FFF2-40B4-BE49-F238E27FC236}">
                <a16:creationId xmlns:a16="http://schemas.microsoft.com/office/drawing/2014/main" id="{32BF69A0-0C04-4DA3-B910-B5C859E7D1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5" y="1087988"/>
            <a:ext cx="10210740" cy="276115"/>
          </a:xfrm>
          <a:prstGeom prst="rect">
            <a:avLst/>
          </a:prstGeom>
        </p:spPr>
      </p:pic>
      <p:pic>
        <p:nvPicPr>
          <p:cNvPr id="15" name="Picture 14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{\color{green}\boldsymbol{x}_{i}=\left[\begin{matrix}0\\&#10;0\\&#10;1\\&#10;0\\&#10;\vdots\\&#10;0&#10;\end{matrix}\right]}\in\mathbb{R}^{\left|\mathcal{{\color{cyan}V}}\right|}&#10;$$&#10;}&#10;&#10;&#10;&#10;\end{document}" title="IguanaTex Bitmap Display">
            <a:extLst>
              <a:ext uri="{FF2B5EF4-FFF2-40B4-BE49-F238E27FC236}">
                <a16:creationId xmlns:a16="http://schemas.microsoft.com/office/drawing/2014/main" id="{EB50FDF6-58EA-4C1B-94FB-240FB0776EB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2" y="1556792"/>
            <a:ext cx="2126628" cy="2368000"/>
          </a:xfrm>
          <a:prstGeom prst="rect">
            <a:avLst/>
          </a:prstGeom>
          <a:solidFill>
            <a:srgbClr val="00B0F0">
              <a:alpha val="15000"/>
            </a:srgbClr>
          </a:solidFill>
        </p:spPr>
      </p:pic>
      <p:pic>
        <p:nvPicPr>
          <p:cNvPr id="18" name="Picture 17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yellow}&#10;$\left|\mathcal{V}\right|$ is the size of the vocabulary.&#10;&#10;}&#10;&#10;&#10;&#10;\end{document}" title="IguanaTex Bitmap Display">
            <a:extLst>
              <a:ext uri="{FF2B5EF4-FFF2-40B4-BE49-F238E27FC236}">
                <a16:creationId xmlns:a16="http://schemas.microsoft.com/office/drawing/2014/main" id="{D5ED5A40-C923-441F-8D6C-07372A97F89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01" y="4077072"/>
            <a:ext cx="3820051" cy="277611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23FF4304-D41C-415A-B2CB-FBA98A639062}"/>
              </a:ext>
            </a:extLst>
          </p:cNvPr>
          <p:cNvGrpSpPr/>
          <p:nvPr/>
        </p:nvGrpSpPr>
        <p:grpSpPr>
          <a:xfrm>
            <a:off x="5103351" y="3873748"/>
            <a:ext cx="1883224" cy="459010"/>
            <a:chOff x="5103351" y="3873748"/>
            <a:chExt cx="1883224" cy="459010"/>
          </a:xfrm>
        </p:grpSpPr>
        <p:pic>
          <p:nvPicPr>
            <p:cNvPr id="30" name="Picture 29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green}&#10;$$&#10;\left(\boldsymbol{x}_{1},\boldsymbol{y}_{1}\right)&#10;$$&#10;}&#10;&#10;&#10;&#10;\end{document}" title="IguanaTex Bitmap Display">
              <a:extLst>
                <a:ext uri="{FF2B5EF4-FFF2-40B4-BE49-F238E27FC236}">
                  <a16:creationId xmlns:a16="http://schemas.microsoft.com/office/drawing/2014/main" id="{215490C9-245E-4E1D-AD9C-2D27392A68E1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7648" y="4027387"/>
              <a:ext cx="974628" cy="305371"/>
            </a:xfrm>
            <a:prstGeom prst="rect">
              <a:avLst/>
            </a:prstGeom>
          </p:spPr>
        </p:pic>
        <p:sp>
          <p:nvSpPr>
            <p:cNvPr id="110" name="Left Brace 109">
              <a:extLst>
                <a:ext uri="{FF2B5EF4-FFF2-40B4-BE49-F238E27FC236}">
                  <a16:creationId xmlns:a16="http://schemas.microsoft.com/office/drawing/2014/main" id="{AE2EAC87-CAD5-4941-A67E-BB0C7B978479}"/>
                </a:ext>
              </a:extLst>
            </p:cNvPr>
            <p:cNvSpPr/>
            <p:nvPr/>
          </p:nvSpPr>
          <p:spPr>
            <a:xfrm rot="16200000">
              <a:off x="5955107" y="3021992"/>
              <a:ext cx="179711" cy="1883224"/>
            </a:xfrm>
            <a:prstGeom prst="leftBrace">
              <a:avLst>
                <a:gd name="adj1" fmla="val 34885"/>
                <a:gd name="adj2" fmla="val 50000"/>
              </a:avLst>
            </a:prstGeom>
            <a:ln w="1905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2A57ED3-9CC1-4427-8846-ACA2D06B6996}"/>
              </a:ext>
            </a:extLst>
          </p:cNvPr>
          <p:cNvGrpSpPr/>
          <p:nvPr/>
        </p:nvGrpSpPr>
        <p:grpSpPr>
          <a:xfrm>
            <a:off x="7196411" y="3873748"/>
            <a:ext cx="1883224" cy="459010"/>
            <a:chOff x="7196411" y="3873748"/>
            <a:chExt cx="1883224" cy="459010"/>
          </a:xfrm>
        </p:grpSpPr>
        <p:pic>
          <p:nvPicPr>
            <p:cNvPr id="39" name="Picture 38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green}&#10;$$&#10;\left(\boldsymbol{x}_{2},\boldsymbol{y}_{2}\right)&#10;$$&#10;}&#10;&#10;&#10;&#10;\end{document}" title="IguanaTex Bitmap Display">
              <a:extLst>
                <a:ext uri="{FF2B5EF4-FFF2-40B4-BE49-F238E27FC236}">
                  <a16:creationId xmlns:a16="http://schemas.microsoft.com/office/drawing/2014/main" id="{6008F464-989B-42EE-84B9-B9D156ECF08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708" y="4027387"/>
              <a:ext cx="974628" cy="305371"/>
            </a:xfrm>
            <a:prstGeom prst="rect">
              <a:avLst/>
            </a:prstGeom>
          </p:spPr>
        </p:pic>
        <p:sp>
          <p:nvSpPr>
            <p:cNvPr id="111" name="Left Brace 110">
              <a:extLst>
                <a:ext uri="{FF2B5EF4-FFF2-40B4-BE49-F238E27FC236}">
                  <a16:creationId xmlns:a16="http://schemas.microsoft.com/office/drawing/2014/main" id="{885FAE70-6DC2-4350-AEB3-AB3F8D459E44}"/>
                </a:ext>
              </a:extLst>
            </p:cNvPr>
            <p:cNvSpPr/>
            <p:nvPr/>
          </p:nvSpPr>
          <p:spPr>
            <a:xfrm rot="16200000">
              <a:off x="8048167" y="3021992"/>
              <a:ext cx="179711" cy="1883224"/>
            </a:xfrm>
            <a:prstGeom prst="leftBrace">
              <a:avLst>
                <a:gd name="adj1" fmla="val 34885"/>
                <a:gd name="adj2" fmla="val 50000"/>
              </a:avLst>
            </a:prstGeom>
            <a:ln w="1905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9369E89-7FA8-4163-81E5-B2D82633F967}"/>
              </a:ext>
            </a:extLst>
          </p:cNvPr>
          <p:cNvGrpSpPr/>
          <p:nvPr/>
        </p:nvGrpSpPr>
        <p:grpSpPr>
          <a:xfrm>
            <a:off x="9793206" y="3873748"/>
            <a:ext cx="1883224" cy="459010"/>
            <a:chOff x="9793206" y="3873748"/>
            <a:chExt cx="1883224" cy="459010"/>
          </a:xfrm>
        </p:grpSpPr>
        <p:pic>
          <p:nvPicPr>
            <p:cNvPr id="52" name="Picture 51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green}&#10;$$&#10;\left(\boldsymbol{x}_{N},\boldsymbol{y}_{N}\right)&#10;$$&#10;}&#10;&#10;&#10;&#10;\end{document}" title="IguanaTex Bitmap Display">
              <a:extLst>
                <a:ext uri="{FF2B5EF4-FFF2-40B4-BE49-F238E27FC236}">
                  <a16:creationId xmlns:a16="http://schemas.microsoft.com/office/drawing/2014/main" id="{566A902D-6B52-4CA5-BB0A-45DCF8454F5F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4246" y="4027387"/>
              <a:ext cx="1161142" cy="305371"/>
            </a:xfrm>
            <a:prstGeom prst="rect">
              <a:avLst/>
            </a:prstGeom>
          </p:spPr>
        </p:pic>
        <p:sp>
          <p:nvSpPr>
            <p:cNvPr id="112" name="Left Brace 111">
              <a:extLst>
                <a:ext uri="{FF2B5EF4-FFF2-40B4-BE49-F238E27FC236}">
                  <a16:creationId xmlns:a16="http://schemas.microsoft.com/office/drawing/2014/main" id="{AC7A74C7-C7E0-427A-A25C-54955F6AA033}"/>
                </a:ext>
              </a:extLst>
            </p:cNvPr>
            <p:cNvSpPr/>
            <p:nvPr/>
          </p:nvSpPr>
          <p:spPr>
            <a:xfrm rot="16200000">
              <a:off x="10644962" y="3021992"/>
              <a:ext cx="179711" cy="1883224"/>
            </a:xfrm>
            <a:prstGeom prst="leftBrace">
              <a:avLst>
                <a:gd name="adj1" fmla="val 34885"/>
                <a:gd name="adj2" fmla="val 50000"/>
              </a:avLst>
            </a:prstGeom>
            <a:ln w="1905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02C9928-807D-4617-9455-F7613A4CB9E4}"/>
              </a:ext>
            </a:extLst>
          </p:cNvPr>
          <p:cNvGrpSpPr/>
          <p:nvPr/>
        </p:nvGrpSpPr>
        <p:grpSpPr>
          <a:xfrm>
            <a:off x="3163522" y="1499143"/>
            <a:ext cx="8657115" cy="2386168"/>
            <a:chOff x="3163522" y="1499143"/>
            <a:chExt cx="8657115" cy="2386168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61503AE2-75F7-4ED6-A5DC-84AAD5AEA92D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3522" y="2528900"/>
              <a:ext cx="736234" cy="273879"/>
            </a:xfrm>
            <a:prstGeom prst="rect">
              <a:avLst/>
            </a:prstGeom>
          </p:spPr>
        </p:pic>
        <p:pic>
          <p:nvPicPr>
            <p:cNvPr id="24" name="Picture 23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{\color{green}\mathcal{D}}=\left\{ \left(\left[\begin{matrix}0\\&#10;0\\&#10;1\\&#10;0\\&#10;\vdots\\&#10;0&#10;\end{matrix}\right],\left[\begin{matrix}1\\&#10;0\\&#10;0\\&#10;0\\&#10;\vdots\\&#10;0&#10;\end{matrix}\right]\right),\left(\left[\begin{matrix}0\\&#10;0\\&#10;1\\&#10;0\\&#10;\vdots\\&#10;0&#10;\end{matrix}\right],\left[\begin{matrix}0\\&#10;0\\&#10;0\\&#10;1\\&#10;\vdots\\&#10;0&#10;\end{matrix}\right]\right),\cdots,\left(\left[\begin{matrix}0\\&#10;0\\&#10;0\\&#10;0\\&#10;\vdots\\&#10;1&#10;\end{matrix}\right],\left[\begin{matrix}0\\&#10;0\\&#10;0\\&#10;1\\&#10;\vdots\\&#10;0&#10;\end{matrix}\right]\right)\right\} &#10;$$&#10;}&#10;&#10;&#10;&#10;\end{document}" title="IguanaTex Bitmap Display">
              <a:extLst>
                <a:ext uri="{FF2B5EF4-FFF2-40B4-BE49-F238E27FC236}">
                  <a16:creationId xmlns:a16="http://schemas.microsoft.com/office/drawing/2014/main" id="{CE5BED10-DA15-4015-9D43-D46D2D155828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9379" y="1515482"/>
              <a:ext cx="7581258" cy="2369829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ACDFBFD-D210-44CC-9BC4-0C15EC93520C}"/>
                </a:ext>
              </a:extLst>
            </p:cNvPr>
            <p:cNvGrpSpPr/>
            <p:nvPr/>
          </p:nvGrpSpPr>
          <p:grpSpPr>
            <a:xfrm>
              <a:off x="5509007" y="1515482"/>
              <a:ext cx="361950" cy="2369829"/>
              <a:chOff x="3405188" y="4249484"/>
              <a:chExt cx="361950" cy="2369829"/>
            </a:xfrm>
            <a:solidFill>
              <a:srgbClr val="244A25"/>
            </a:solidFill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DCB945-6F95-49AE-904B-DF8D80D22B62}"/>
                  </a:ext>
                </a:extLst>
              </p:cNvPr>
              <p:cNvSpPr/>
              <p:nvPr/>
            </p:nvSpPr>
            <p:spPr>
              <a:xfrm>
                <a:off x="3405188" y="4249484"/>
                <a:ext cx="361950" cy="236982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6837DC2-80EA-48C1-AAB2-757D9A7A6BAF}"/>
                  </a:ext>
                </a:extLst>
              </p:cNvPr>
              <p:cNvSpPr/>
              <p:nvPr/>
            </p:nvSpPr>
            <p:spPr>
              <a:xfrm>
                <a:off x="3405188" y="4869161"/>
                <a:ext cx="361950" cy="363600"/>
              </a:xfrm>
              <a:prstGeom prst="rect">
                <a:avLst/>
              </a:prstGeom>
              <a:solidFill>
                <a:srgbClr val="00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7D72351-849E-4AFE-BDCF-61069B88B3C3}"/>
                </a:ext>
              </a:extLst>
            </p:cNvPr>
            <p:cNvGrpSpPr/>
            <p:nvPr/>
          </p:nvGrpSpPr>
          <p:grpSpPr>
            <a:xfrm>
              <a:off x="6255603" y="1499143"/>
              <a:ext cx="361950" cy="2386168"/>
              <a:chOff x="3405188" y="4233145"/>
              <a:chExt cx="361950" cy="2386168"/>
            </a:xfrm>
            <a:solidFill>
              <a:srgbClr val="244A25"/>
            </a:solidFill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15ED164-2489-412D-A239-E054FE5F5E77}"/>
                  </a:ext>
                </a:extLst>
              </p:cNvPr>
              <p:cNvSpPr/>
              <p:nvPr/>
            </p:nvSpPr>
            <p:spPr>
              <a:xfrm>
                <a:off x="3405188" y="4249484"/>
                <a:ext cx="361950" cy="236982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C23BEC2-5494-4525-A4C1-A1EFAB20AEDC}"/>
                  </a:ext>
                </a:extLst>
              </p:cNvPr>
              <p:cNvSpPr/>
              <p:nvPr/>
            </p:nvSpPr>
            <p:spPr>
              <a:xfrm>
                <a:off x="3405188" y="4233145"/>
                <a:ext cx="361950" cy="363600"/>
              </a:xfrm>
              <a:prstGeom prst="rect">
                <a:avLst/>
              </a:prstGeom>
              <a:solidFill>
                <a:srgbClr val="00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0BB9E30-BDBA-4354-ADAA-F34B01235E76}"/>
                </a:ext>
              </a:extLst>
            </p:cNvPr>
            <p:cNvGrpSpPr/>
            <p:nvPr/>
          </p:nvGrpSpPr>
          <p:grpSpPr>
            <a:xfrm>
              <a:off x="7513011" y="1515482"/>
              <a:ext cx="361950" cy="2369829"/>
              <a:chOff x="3405188" y="4249484"/>
              <a:chExt cx="361950" cy="2369829"/>
            </a:xfrm>
            <a:solidFill>
              <a:srgbClr val="244A25"/>
            </a:solidFill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852ACA7-C9E8-4763-AA33-5046E88DE375}"/>
                  </a:ext>
                </a:extLst>
              </p:cNvPr>
              <p:cNvSpPr/>
              <p:nvPr/>
            </p:nvSpPr>
            <p:spPr>
              <a:xfrm>
                <a:off x="3405188" y="4249484"/>
                <a:ext cx="361950" cy="236982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A34A108-44BF-4185-BBCA-EAF46AE28706}"/>
                  </a:ext>
                </a:extLst>
              </p:cNvPr>
              <p:cNvSpPr/>
              <p:nvPr/>
            </p:nvSpPr>
            <p:spPr>
              <a:xfrm>
                <a:off x="3405188" y="4869161"/>
                <a:ext cx="361950" cy="363600"/>
              </a:xfrm>
              <a:prstGeom prst="rect">
                <a:avLst/>
              </a:prstGeom>
              <a:solidFill>
                <a:srgbClr val="00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67C28CC-8E56-4118-B7AA-EAB1F40BA8D1}"/>
                </a:ext>
              </a:extLst>
            </p:cNvPr>
            <p:cNvGrpSpPr/>
            <p:nvPr/>
          </p:nvGrpSpPr>
          <p:grpSpPr>
            <a:xfrm>
              <a:off x="8259607" y="1515482"/>
              <a:ext cx="361950" cy="2369829"/>
              <a:chOff x="3405188" y="4249484"/>
              <a:chExt cx="361950" cy="2369829"/>
            </a:xfrm>
            <a:solidFill>
              <a:srgbClr val="244A25"/>
            </a:solidFill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E67F8D2-B4C6-43B2-809D-F054263E2249}"/>
                  </a:ext>
                </a:extLst>
              </p:cNvPr>
              <p:cNvSpPr/>
              <p:nvPr/>
            </p:nvSpPr>
            <p:spPr>
              <a:xfrm>
                <a:off x="3405188" y="4249484"/>
                <a:ext cx="361950" cy="236982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C95209E-8AC0-4766-AD4F-84CB756BAAED}"/>
                  </a:ext>
                </a:extLst>
              </p:cNvPr>
              <p:cNvSpPr/>
              <p:nvPr/>
            </p:nvSpPr>
            <p:spPr>
              <a:xfrm>
                <a:off x="3405188" y="6255713"/>
                <a:ext cx="361950" cy="363600"/>
              </a:xfrm>
              <a:prstGeom prst="rect">
                <a:avLst/>
              </a:prstGeom>
              <a:solidFill>
                <a:srgbClr val="00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42F544B-E25A-4BAC-B8B0-8A624B1C8613}"/>
                </a:ext>
              </a:extLst>
            </p:cNvPr>
            <p:cNvGrpSpPr/>
            <p:nvPr/>
          </p:nvGrpSpPr>
          <p:grpSpPr>
            <a:xfrm>
              <a:off x="10114329" y="1515482"/>
              <a:ext cx="361950" cy="2369829"/>
              <a:chOff x="3405188" y="4249484"/>
              <a:chExt cx="361950" cy="2369829"/>
            </a:xfrm>
            <a:solidFill>
              <a:srgbClr val="244A25"/>
            </a:solidFill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0B0BFB73-98CF-48A6-87B5-E4A544910C32}"/>
                  </a:ext>
                </a:extLst>
              </p:cNvPr>
              <p:cNvSpPr/>
              <p:nvPr/>
            </p:nvSpPr>
            <p:spPr>
              <a:xfrm>
                <a:off x="3405188" y="4249484"/>
                <a:ext cx="361950" cy="236982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1096586-B57F-4114-9FAE-A82808DA02E8}"/>
                  </a:ext>
                </a:extLst>
              </p:cNvPr>
              <p:cNvSpPr/>
              <p:nvPr/>
            </p:nvSpPr>
            <p:spPr>
              <a:xfrm>
                <a:off x="3405188" y="5770012"/>
                <a:ext cx="361950" cy="363600"/>
              </a:xfrm>
              <a:prstGeom prst="rect">
                <a:avLst/>
              </a:prstGeom>
              <a:solidFill>
                <a:srgbClr val="00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CF139D9-1A59-441B-8F81-1A424C56FCF1}"/>
                </a:ext>
              </a:extLst>
            </p:cNvPr>
            <p:cNvGrpSpPr/>
            <p:nvPr/>
          </p:nvGrpSpPr>
          <p:grpSpPr>
            <a:xfrm>
              <a:off x="10860925" y="1515482"/>
              <a:ext cx="361950" cy="2369829"/>
              <a:chOff x="3405188" y="4249484"/>
              <a:chExt cx="361950" cy="2369829"/>
            </a:xfrm>
            <a:solidFill>
              <a:srgbClr val="244A25"/>
            </a:solidFill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2FC038E-F009-4D32-9B8A-2FF1BA53B946}"/>
                  </a:ext>
                </a:extLst>
              </p:cNvPr>
              <p:cNvSpPr/>
              <p:nvPr/>
            </p:nvSpPr>
            <p:spPr>
              <a:xfrm>
                <a:off x="3405188" y="4249484"/>
                <a:ext cx="361950" cy="236982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7FE0A81-F483-4829-B636-A1D4686E7026}"/>
                  </a:ext>
                </a:extLst>
              </p:cNvPr>
              <p:cNvSpPr/>
              <p:nvPr/>
            </p:nvSpPr>
            <p:spPr>
              <a:xfrm>
                <a:off x="3405188" y="4854984"/>
                <a:ext cx="361950" cy="363600"/>
              </a:xfrm>
              <a:prstGeom prst="rect">
                <a:avLst/>
              </a:prstGeom>
              <a:solidFill>
                <a:srgbClr val="00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358F4D5-83E1-4DE8-B3A4-42C040BFD9C0}"/>
              </a:ext>
            </a:extLst>
          </p:cNvPr>
          <p:cNvGrpSpPr/>
          <p:nvPr/>
        </p:nvGrpSpPr>
        <p:grpSpPr>
          <a:xfrm>
            <a:off x="914802" y="4437186"/>
            <a:ext cx="1523528" cy="2369829"/>
            <a:chOff x="1288764" y="4437186"/>
            <a:chExt cx="1523528" cy="2369829"/>
          </a:xfrm>
        </p:grpSpPr>
        <p:pic>
          <p:nvPicPr>
            <p:cNvPr id="86" name="Picture 85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{\color{green}\mathcal{D}}=\left\{ \left(\left[\begin{matrix}0\\&#10;0\\&#10;1\\&#10;0\\&#10;\vdots\\&#10;0&#10;\end{matrix}\right],\left[\begin{matrix}1\\&#10;0\\&#10;0\\&#10;0\\&#10;\vdots\\&#10;0&#10;\end{matrix}\right]\right),\left(\left[\begin{matrix}0\\&#10;0\\&#10;1\\&#10;0\\&#10;\vdots\\&#10;0&#10;\end{matrix}\right],\left[\begin{matrix}0\\&#10;0\\&#10;0\\&#10;1\\&#10;\vdots\\&#10;0&#10;\end{matrix}\right]\right),\cdots,\left(\left[\begin{matrix}0\\&#10;0\\&#10;0\\&#10;0\\&#10;\vdots\\&#10;1&#10;\end{matrix}\right],\left[\begin{matrix}0\\&#10;0\\&#10;0\\&#10;1\\&#10;\vdots\\&#10;0&#10;\end{matrix}\right]\right)\right\} &#10;$$&#10;}&#10;&#10;&#10;&#10;\end{document}" title="IguanaTex Bitmap Display">
              <a:extLst>
                <a:ext uri="{FF2B5EF4-FFF2-40B4-BE49-F238E27FC236}">
                  <a16:creationId xmlns:a16="http://schemas.microsoft.com/office/drawing/2014/main" id="{71F64ECC-7C7C-455E-A07D-B7FF444F51A6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 rotWithShape="1"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0" r="77548"/>
            <a:stretch/>
          </p:blipFill>
          <p:spPr>
            <a:xfrm>
              <a:off x="2315580" y="4437186"/>
              <a:ext cx="496712" cy="2369829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410AFC4-5308-442D-B2A8-C2D562CA9361}"/>
                </a:ext>
              </a:extLst>
            </p:cNvPr>
            <p:cNvGrpSpPr/>
            <p:nvPr/>
          </p:nvGrpSpPr>
          <p:grpSpPr>
            <a:xfrm>
              <a:off x="1288764" y="4437186"/>
              <a:ext cx="361950" cy="2369829"/>
              <a:chOff x="1288764" y="4437186"/>
              <a:chExt cx="361950" cy="2369829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2C71B471-E82C-4680-BB59-51E5A6257D7A}"/>
                  </a:ext>
                </a:extLst>
              </p:cNvPr>
              <p:cNvSpPr/>
              <p:nvPr/>
            </p:nvSpPr>
            <p:spPr>
              <a:xfrm>
                <a:off x="1288764" y="4437186"/>
                <a:ext cx="361950" cy="2369829"/>
              </a:xfrm>
              <a:prstGeom prst="rect">
                <a:avLst/>
              </a:prstGeom>
              <a:solidFill>
                <a:srgbClr val="244A2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D0DFC62-A6C4-4634-B695-E589353DE719}"/>
                  </a:ext>
                </a:extLst>
              </p:cNvPr>
              <p:cNvSpPr/>
              <p:nvPr/>
            </p:nvSpPr>
            <p:spPr>
              <a:xfrm>
                <a:off x="1288764" y="5119408"/>
                <a:ext cx="361950" cy="363600"/>
              </a:xfrm>
              <a:prstGeom prst="rect">
                <a:avLst/>
              </a:prstGeom>
              <a:solidFill>
                <a:srgbClr val="00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62" name="Picture 61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=&#10;$$&#10;}&#10;&#10;&#10;&#10;\end{document}" title="IguanaTex Bitmap Display">
              <a:extLst>
                <a:ext uri="{FF2B5EF4-FFF2-40B4-BE49-F238E27FC236}">
                  <a16:creationId xmlns:a16="http://schemas.microsoft.com/office/drawing/2014/main" id="{560128BE-6992-4079-B1DF-6F6CB7DD8EC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3358" y="5558932"/>
              <a:ext cx="359577" cy="126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828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2DFF9C65-8D9D-420D-BB5F-B8D7138BA64C}"/>
              </a:ext>
            </a:extLst>
          </p:cNvPr>
          <p:cNvGrpSpPr/>
          <p:nvPr/>
        </p:nvGrpSpPr>
        <p:grpSpPr>
          <a:xfrm>
            <a:off x="505438" y="1592796"/>
            <a:ext cx="6286092" cy="2420684"/>
            <a:chOff x="2711624" y="3539333"/>
            <a:chExt cx="6286092" cy="2420684"/>
          </a:xfrm>
        </p:grpSpPr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86416A19-7C03-4135-8194-CA9F6F8E97C7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674" y="3539333"/>
              <a:ext cx="4300042" cy="2420684"/>
            </a:xfrm>
            <a:prstGeom prst="rect">
              <a:avLst/>
            </a:prstGeom>
          </p:spPr>
        </p:pic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9952A295-A05C-41C1-89A6-AA1E63CC0C15}"/>
                </a:ext>
              </a:extLst>
            </p:cNvPr>
            <p:cNvSpPr/>
            <p:nvPr/>
          </p:nvSpPr>
          <p:spPr>
            <a:xfrm>
              <a:off x="5958910" y="3564788"/>
              <a:ext cx="2368800" cy="983277"/>
            </a:xfrm>
            <a:prstGeom prst="rect">
              <a:avLst/>
            </a:prstGeom>
            <a:solidFill>
              <a:srgbClr val="00FFFF">
                <a:alpha val="1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3C461B64-655C-47D3-B91D-AB031188322D}"/>
                </a:ext>
              </a:extLst>
            </p:cNvPr>
            <p:cNvGrpSpPr/>
            <p:nvPr/>
          </p:nvGrpSpPr>
          <p:grpSpPr>
            <a:xfrm>
              <a:off x="8327710" y="3564788"/>
              <a:ext cx="361950" cy="2369829"/>
              <a:chOff x="8327710" y="3564788"/>
              <a:chExt cx="361950" cy="2369829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7FB396B6-1EAC-4BBF-91B3-5B1AE6F81345}"/>
                  </a:ext>
                </a:extLst>
              </p:cNvPr>
              <p:cNvSpPr/>
              <p:nvPr/>
            </p:nvSpPr>
            <p:spPr>
              <a:xfrm>
                <a:off x="8327710" y="3564788"/>
                <a:ext cx="361950" cy="2369829"/>
              </a:xfrm>
              <a:prstGeom prst="rect">
                <a:avLst/>
              </a:prstGeom>
              <a:solidFill>
                <a:srgbClr val="00FF00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0959BBB7-5630-40C7-B7E5-4945C5C120BF}"/>
                  </a:ext>
                </a:extLst>
              </p:cNvPr>
              <p:cNvSpPr/>
              <p:nvPr/>
            </p:nvSpPr>
            <p:spPr>
              <a:xfrm>
                <a:off x="8327710" y="3931436"/>
                <a:ext cx="361950" cy="363600"/>
              </a:xfrm>
              <a:prstGeom prst="rect">
                <a:avLst/>
              </a:prstGeom>
              <a:solidFill>
                <a:srgbClr val="00FF00">
                  <a:alpha val="7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437E0FA-FC0E-4DA9-8FD7-57C00F2A0EA5}"/>
                </a:ext>
              </a:extLst>
            </p:cNvPr>
            <p:cNvSpPr/>
            <p:nvPr/>
          </p:nvSpPr>
          <p:spPr>
            <a:xfrm rot="16200000">
              <a:off x="4282872" y="4257550"/>
              <a:ext cx="2368800" cy="983277"/>
            </a:xfrm>
            <a:prstGeom prst="rect">
              <a:avLst/>
            </a:prstGeom>
            <a:solidFill>
              <a:srgbClr val="FFFF00">
                <a:alpha val="1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0DA4E79E-3EBD-47EC-BB41-8579133625E7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7574" y="3873748"/>
              <a:ext cx="1651200" cy="330972"/>
            </a:xfrm>
            <a:prstGeom prst="rect">
              <a:avLst/>
            </a:pr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AC9D6DEC-5D84-417C-AC82-1A4B56A18EEA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4851" y="4342521"/>
              <a:ext cx="842971" cy="572343"/>
            </a:xfrm>
            <a:prstGeom prst="rect">
              <a:avLst/>
            </a:prstGeom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3FE58DF4-AC8D-41BC-8453-C8A369696045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6262" y="4883473"/>
              <a:ext cx="263314" cy="184686"/>
            </a:xfrm>
            <a:prstGeom prst="rect">
              <a:avLst/>
            </a:prstGeom>
          </p:spPr>
        </p:pic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D677BDE-3F35-4F5D-AAC5-770795123910}"/>
                </a:ext>
              </a:extLst>
            </p:cNvPr>
            <p:cNvGrpSpPr/>
            <p:nvPr/>
          </p:nvGrpSpPr>
          <p:grpSpPr>
            <a:xfrm>
              <a:off x="2711624" y="3564788"/>
              <a:ext cx="361950" cy="2369829"/>
              <a:chOff x="2819636" y="3564788"/>
              <a:chExt cx="361950" cy="2369829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126EE476-74EF-4ED4-9ABF-7DE8EEC41B70}"/>
                  </a:ext>
                </a:extLst>
              </p:cNvPr>
              <p:cNvSpPr/>
              <p:nvPr/>
            </p:nvSpPr>
            <p:spPr>
              <a:xfrm>
                <a:off x="2819636" y="3564788"/>
                <a:ext cx="361950" cy="2369829"/>
              </a:xfrm>
              <a:prstGeom prst="rect">
                <a:avLst/>
              </a:prstGeom>
              <a:gradFill flip="none" rotWithShape="1">
                <a:gsLst>
                  <a:gs pos="50000">
                    <a:srgbClr val="2E2E43"/>
                  </a:gs>
                  <a:gs pos="74000">
                    <a:srgbClr val="7F7FFF"/>
                  </a:gs>
                  <a:gs pos="96000">
                    <a:srgbClr val="2E2E4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F0CFD569-2AFB-4FD0-BDA9-50EE9F5EAF6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1164" y="4830445"/>
                <a:ext cx="256000" cy="290743"/>
              </a:xfrm>
              <a:prstGeom prst="rect">
                <a:avLst/>
              </a:prstGeom>
              <a:noFill/>
            </p:spPr>
          </p:pic>
        </p:grpSp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953716B8-4817-45E5-A5F1-1CE7B67E9121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412" y="4613040"/>
              <a:ext cx="1440183" cy="19510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99AB55A-47A5-466E-9110-CA6DA5148273}"/>
              </a:ext>
            </a:extLst>
          </p:cNvPr>
          <p:cNvGrpSpPr/>
          <p:nvPr/>
        </p:nvGrpSpPr>
        <p:grpSpPr>
          <a:xfrm>
            <a:off x="6606435" y="248703"/>
            <a:ext cx="5178102" cy="1935397"/>
            <a:chOff x="4239379" y="1499143"/>
            <a:chExt cx="7581258" cy="283361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FFD1D3F-0BB8-411E-81A5-C496F8A0F8F9}"/>
                </a:ext>
              </a:extLst>
            </p:cNvPr>
            <p:cNvGrpSpPr/>
            <p:nvPr/>
          </p:nvGrpSpPr>
          <p:grpSpPr>
            <a:xfrm>
              <a:off x="5103351" y="3873748"/>
              <a:ext cx="1883224" cy="459010"/>
              <a:chOff x="5103351" y="3873748"/>
              <a:chExt cx="1883224" cy="459010"/>
            </a:xfrm>
          </p:grpSpPr>
          <p:pic>
            <p:nvPicPr>
              <p:cNvPr id="64" name="Picture 63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green}&#10;$$&#10;\left(\boldsymbol{x}_{1},\boldsymbol{y}_{1}\right)&#10;$$&#10;}&#10;&#10;&#10;&#10;\end{document}" title="IguanaTex Bitmap Display">
                <a:extLst>
                  <a:ext uri="{FF2B5EF4-FFF2-40B4-BE49-F238E27FC236}">
                    <a16:creationId xmlns:a16="http://schemas.microsoft.com/office/drawing/2014/main" id="{D88B6FB7-553C-4A54-9139-7282E1FB206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7648" y="4027387"/>
                <a:ext cx="974628" cy="305371"/>
              </a:xfrm>
              <a:prstGeom prst="rect">
                <a:avLst/>
              </a:prstGeom>
            </p:spPr>
          </p:pic>
          <p:sp>
            <p:nvSpPr>
              <p:cNvPr id="68" name="Left Brace 67">
                <a:extLst>
                  <a:ext uri="{FF2B5EF4-FFF2-40B4-BE49-F238E27FC236}">
                    <a16:creationId xmlns:a16="http://schemas.microsoft.com/office/drawing/2014/main" id="{AB2D0E56-B88F-4196-8D37-EF73FF352D5E}"/>
                  </a:ext>
                </a:extLst>
              </p:cNvPr>
              <p:cNvSpPr/>
              <p:nvPr/>
            </p:nvSpPr>
            <p:spPr>
              <a:xfrm rot="16200000">
                <a:off x="5955107" y="3021992"/>
                <a:ext cx="179711" cy="1883224"/>
              </a:xfrm>
              <a:prstGeom prst="leftBrace">
                <a:avLst>
                  <a:gd name="adj1" fmla="val 34885"/>
                  <a:gd name="adj2" fmla="val 50000"/>
                </a:avLst>
              </a:prstGeom>
              <a:ln w="1905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EE67451-D7BB-4A58-86A6-58D61D8F8F51}"/>
                </a:ext>
              </a:extLst>
            </p:cNvPr>
            <p:cNvGrpSpPr/>
            <p:nvPr/>
          </p:nvGrpSpPr>
          <p:grpSpPr>
            <a:xfrm>
              <a:off x="7196411" y="3873748"/>
              <a:ext cx="1883224" cy="459010"/>
              <a:chOff x="7196411" y="3873748"/>
              <a:chExt cx="1883224" cy="459010"/>
            </a:xfrm>
          </p:grpSpPr>
          <p:pic>
            <p:nvPicPr>
              <p:cNvPr id="70" name="Picture 69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green}&#10;$$&#10;\left(\boldsymbol{x}_{2},\boldsymbol{y}_{2}\right)&#10;$$&#10;}&#10;&#10;&#10;&#10;\end{document}" title="IguanaTex Bitmap Display">
                <a:extLst>
                  <a:ext uri="{FF2B5EF4-FFF2-40B4-BE49-F238E27FC236}">
                    <a16:creationId xmlns:a16="http://schemas.microsoft.com/office/drawing/2014/main" id="{C29BA393-FDD6-4C6C-82D6-FF893290EEC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0708" y="4027387"/>
                <a:ext cx="974628" cy="305371"/>
              </a:xfrm>
              <a:prstGeom prst="rect">
                <a:avLst/>
              </a:prstGeom>
            </p:spPr>
          </p:pic>
          <p:sp>
            <p:nvSpPr>
              <p:cNvPr id="72" name="Left Brace 71">
                <a:extLst>
                  <a:ext uri="{FF2B5EF4-FFF2-40B4-BE49-F238E27FC236}">
                    <a16:creationId xmlns:a16="http://schemas.microsoft.com/office/drawing/2014/main" id="{F9C0E99E-CE13-49EC-8C2E-9493E0C7E83B}"/>
                  </a:ext>
                </a:extLst>
              </p:cNvPr>
              <p:cNvSpPr/>
              <p:nvPr/>
            </p:nvSpPr>
            <p:spPr>
              <a:xfrm rot="16200000">
                <a:off x="8048167" y="3021992"/>
                <a:ext cx="179711" cy="1883224"/>
              </a:xfrm>
              <a:prstGeom prst="leftBrace">
                <a:avLst>
                  <a:gd name="adj1" fmla="val 34885"/>
                  <a:gd name="adj2" fmla="val 50000"/>
                </a:avLst>
              </a:prstGeom>
              <a:ln w="1905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755C2DC-F418-4B16-89E3-151DD34A63C2}"/>
                </a:ext>
              </a:extLst>
            </p:cNvPr>
            <p:cNvGrpSpPr/>
            <p:nvPr/>
          </p:nvGrpSpPr>
          <p:grpSpPr>
            <a:xfrm>
              <a:off x="9793206" y="3873748"/>
              <a:ext cx="1883224" cy="459010"/>
              <a:chOff x="9793206" y="3873748"/>
              <a:chExt cx="1883224" cy="459010"/>
            </a:xfrm>
          </p:grpSpPr>
          <p:pic>
            <p:nvPicPr>
              <p:cNvPr id="78" name="Picture 77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green}&#10;$$&#10;\left(\boldsymbol{x}_{N},\boldsymbol{y}_{N}\right)&#10;$$&#10;}&#10;&#10;&#10;&#10;\end{document}" title="IguanaTex Bitmap Display">
                <a:extLst>
                  <a:ext uri="{FF2B5EF4-FFF2-40B4-BE49-F238E27FC236}">
                    <a16:creationId xmlns:a16="http://schemas.microsoft.com/office/drawing/2014/main" id="{D2581346-832E-491D-8534-B8641DD2F7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54246" y="4027387"/>
                <a:ext cx="1161142" cy="305371"/>
              </a:xfrm>
              <a:prstGeom prst="rect">
                <a:avLst/>
              </a:prstGeom>
            </p:spPr>
          </p:pic>
          <p:sp>
            <p:nvSpPr>
              <p:cNvPr id="79" name="Left Brace 78">
                <a:extLst>
                  <a:ext uri="{FF2B5EF4-FFF2-40B4-BE49-F238E27FC236}">
                    <a16:creationId xmlns:a16="http://schemas.microsoft.com/office/drawing/2014/main" id="{F47BEEC2-81BC-40ED-8F5B-0E73E6FCCDC6}"/>
                  </a:ext>
                </a:extLst>
              </p:cNvPr>
              <p:cNvSpPr/>
              <p:nvPr/>
            </p:nvSpPr>
            <p:spPr>
              <a:xfrm rot="16200000">
                <a:off x="10644962" y="3021992"/>
                <a:ext cx="179711" cy="1883224"/>
              </a:xfrm>
              <a:prstGeom prst="leftBrace">
                <a:avLst>
                  <a:gd name="adj1" fmla="val 34885"/>
                  <a:gd name="adj2" fmla="val 50000"/>
                </a:avLst>
              </a:prstGeom>
              <a:ln w="1905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A8B5CC0-B8E6-4FC8-8CF7-C8F3454B2588}"/>
                </a:ext>
              </a:extLst>
            </p:cNvPr>
            <p:cNvGrpSpPr/>
            <p:nvPr/>
          </p:nvGrpSpPr>
          <p:grpSpPr>
            <a:xfrm>
              <a:off x="4239379" y="1499143"/>
              <a:ext cx="7581258" cy="2386168"/>
              <a:chOff x="4239379" y="1499143"/>
              <a:chExt cx="7581258" cy="2386168"/>
            </a:xfrm>
          </p:grpSpPr>
          <p:pic>
            <p:nvPicPr>
              <p:cNvPr id="87" name="Picture 86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{\color{green}\mathcal{D}}=\left\{ \left(\left[\begin{matrix}0\\&#10;0\\&#10;1\\&#10;0\\&#10;\vdots\\&#10;0&#10;\end{matrix}\right],\left[\begin{matrix}1\\&#10;0\\&#10;0\\&#10;0\\&#10;\vdots\\&#10;0&#10;\end{matrix}\right]\right),\left(\left[\begin{matrix}0\\&#10;0\\&#10;1\\&#10;0\\&#10;\vdots\\&#10;0&#10;\end{matrix}\right],\left[\begin{matrix}0\\&#10;0\\&#10;0\\&#10;1\\&#10;\vdots\\&#10;0&#10;\end{matrix}\right]\right),\cdots,\left(\left[\begin{matrix}0\\&#10;0\\&#10;0\\&#10;0\\&#10;\vdots\\&#10;1&#10;\end{matrix}\right],\left[\begin{matrix}0\\&#10;0\\&#10;0\\&#10;1\\&#10;\vdots\\&#10;0&#10;\end{matrix}\right]\right)\right\} &#10;$$&#10;}&#10;&#10;&#10;&#10;\end{document}" title="IguanaTex Bitmap Display">
                <a:extLst>
                  <a:ext uri="{FF2B5EF4-FFF2-40B4-BE49-F238E27FC236}">
                    <a16:creationId xmlns:a16="http://schemas.microsoft.com/office/drawing/2014/main" id="{48ACEEA7-9AE6-4BBC-8E17-7BC97EB526E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9379" y="1515482"/>
                <a:ext cx="7581258" cy="2369829"/>
              </a:xfrm>
              <a:prstGeom prst="rect">
                <a:avLst/>
              </a:prstGeom>
            </p:spPr>
          </p:pic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6A264725-A153-4DCE-AE29-6DC1E9458D2E}"/>
                  </a:ext>
                </a:extLst>
              </p:cNvPr>
              <p:cNvGrpSpPr/>
              <p:nvPr/>
            </p:nvGrpSpPr>
            <p:grpSpPr>
              <a:xfrm>
                <a:off x="5509007" y="1515482"/>
                <a:ext cx="361950" cy="2369829"/>
                <a:chOff x="3405188" y="4249484"/>
                <a:chExt cx="361950" cy="2369829"/>
              </a:xfrm>
              <a:solidFill>
                <a:srgbClr val="244A25"/>
              </a:solidFill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4F2A9B80-C6A2-47D4-8760-ED799DC39A7D}"/>
                    </a:ext>
                  </a:extLst>
                </p:cNvPr>
                <p:cNvSpPr/>
                <p:nvPr/>
              </p:nvSpPr>
              <p:spPr>
                <a:xfrm>
                  <a:off x="3405188" y="4249484"/>
                  <a:ext cx="361950" cy="236982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02E0104B-9C3A-4A2D-8DEE-21CFD677B443}"/>
                    </a:ext>
                  </a:extLst>
                </p:cNvPr>
                <p:cNvSpPr/>
                <p:nvPr/>
              </p:nvSpPr>
              <p:spPr>
                <a:xfrm>
                  <a:off x="3405188" y="4869161"/>
                  <a:ext cx="361950" cy="363600"/>
                </a:xfrm>
                <a:prstGeom prst="rect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C27ACB60-9877-42D6-8746-EA293FD53B06}"/>
                  </a:ext>
                </a:extLst>
              </p:cNvPr>
              <p:cNvGrpSpPr/>
              <p:nvPr/>
            </p:nvGrpSpPr>
            <p:grpSpPr>
              <a:xfrm>
                <a:off x="6255603" y="1499143"/>
                <a:ext cx="361950" cy="2386168"/>
                <a:chOff x="3405188" y="4233145"/>
                <a:chExt cx="361950" cy="2386168"/>
              </a:xfrm>
              <a:solidFill>
                <a:srgbClr val="244A25"/>
              </a:solidFill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4A9C7C1B-0D53-4DCF-855B-B0411CA6F323}"/>
                    </a:ext>
                  </a:extLst>
                </p:cNvPr>
                <p:cNvSpPr/>
                <p:nvPr/>
              </p:nvSpPr>
              <p:spPr>
                <a:xfrm>
                  <a:off x="3405188" y="4249484"/>
                  <a:ext cx="361950" cy="236982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00963BD-1263-4720-AD9C-200A2B6429FB}"/>
                    </a:ext>
                  </a:extLst>
                </p:cNvPr>
                <p:cNvSpPr/>
                <p:nvPr/>
              </p:nvSpPr>
              <p:spPr>
                <a:xfrm>
                  <a:off x="3405188" y="4233145"/>
                  <a:ext cx="361950" cy="363600"/>
                </a:xfrm>
                <a:prstGeom prst="rect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D76306C2-9F9D-4856-9DD1-F927A8C40B18}"/>
                  </a:ext>
                </a:extLst>
              </p:cNvPr>
              <p:cNvGrpSpPr/>
              <p:nvPr/>
            </p:nvGrpSpPr>
            <p:grpSpPr>
              <a:xfrm>
                <a:off x="7513011" y="1515482"/>
                <a:ext cx="361950" cy="2369829"/>
                <a:chOff x="3405188" y="4249484"/>
                <a:chExt cx="361950" cy="2369829"/>
              </a:xfrm>
              <a:solidFill>
                <a:srgbClr val="244A25"/>
              </a:solidFill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6F8AD30F-1123-44D2-B07F-469C64AB5552}"/>
                    </a:ext>
                  </a:extLst>
                </p:cNvPr>
                <p:cNvSpPr/>
                <p:nvPr/>
              </p:nvSpPr>
              <p:spPr>
                <a:xfrm>
                  <a:off x="3405188" y="4249484"/>
                  <a:ext cx="361950" cy="236982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2531EFBD-7231-4F1B-BF74-91446D2A1BE9}"/>
                    </a:ext>
                  </a:extLst>
                </p:cNvPr>
                <p:cNvSpPr/>
                <p:nvPr/>
              </p:nvSpPr>
              <p:spPr>
                <a:xfrm>
                  <a:off x="3405188" y="4869161"/>
                  <a:ext cx="361950" cy="363600"/>
                </a:xfrm>
                <a:prstGeom prst="rect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7C04254F-2CBB-4511-A10D-5ADB9ECC2AB0}"/>
                  </a:ext>
                </a:extLst>
              </p:cNvPr>
              <p:cNvGrpSpPr/>
              <p:nvPr/>
            </p:nvGrpSpPr>
            <p:grpSpPr>
              <a:xfrm>
                <a:off x="8259607" y="1515482"/>
                <a:ext cx="361950" cy="2369829"/>
                <a:chOff x="3405188" y="4249484"/>
                <a:chExt cx="361950" cy="2369829"/>
              </a:xfrm>
              <a:solidFill>
                <a:srgbClr val="244A25"/>
              </a:solidFill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B1169E84-3DE3-4F79-805E-838C80116541}"/>
                    </a:ext>
                  </a:extLst>
                </p:cNvPr>
                <p:cNvSpPr/>
                <p:nvPr/>
              </p:nvSpPr>
              <p:spPr>
                <a:xfrm>
                  <a:off x="3405188" y="4249484"/>
                  <a:ext cx="361950" cy="236982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BC0817A8-B37B-43AE-9529-F14E301630EC}"/>
                    </a:ext>
                  </a:extLst>
                </p:cNvPr>
                <p:cNvSpPr/>
                <p:nvPr/>
              </p:nvSpPr>
              <p:spPr>
                <a:xfrm>
                  <a:off x="3405188" y="6255713"/>
                  <a:ext cx="361950" cy="363600"/>
                </a:xfrm>
                <a:prstGeom prst="rect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64F4DBB5-5216-4859-93E1-78AF2995E2EA}"/>
                  </a:ext>
                </a:extLst>
              </p:cNvPr>
              <p:cNvGrpSpPr/>
              <p:nvPr/>
            </p:nvGrpSpPr>
            <p:grpSpPr>
              <a:xfrm>
                <a:off x="10114329" y="1515482"/>
                <a:ext cx="361950" cy="2369829"/>
                <a:chOff x="3405188" y="4249484"/>
                <a:chExt cx="361950" cy="2369829"/>
              </a:xfrm>
              <a:solidFill>
                <a:srgbClr val="244A25"/>
              </a:solidFill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52B091C8-3D9C-433C-ACCB-09FA5237C95E}"/>
                    </a:ext>
                  </a:extLst>
                </p:cNvPr>
                <p:cNvSpPr/>
                <p:nvPr/>
              </p:nvSpPr>
              <p:spPr>
                <a:xfrm>
                  <a:off x="3405188" y="4249484"/>
                  <a:ext cx="361950" cy="236982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55171960-0D77-43CC-AF96-920224F1D5E2}"/>
                    </a:ext>
                  </a:extLst>
                </p:cNvPr>
                <p:cNvSpPr/>
                <p:nvPr/>
              </p:nvSpPr>
              <p:spPr>
                <a:xfrm>
                  <a:off x="3405188" y="5770012"/>
                  <a:ext cx="361950" cy="363600"/>
                </a:xfrm>
                <a:prstGeom prst="rect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F0AD0C8E-6C96-404B-83E5-E5733D4C8B9B}"/>
                  </a:ext>
                </a:extLst>
              </p:cNvPr>
              <p:cNvGrpSpPr/>
              <p:nvPr/>
            </p:nvGrpSpPr>
            <p:grpSpPr>
              <a:xfrm>
                <a:off x="10860925" y="1515482"/>
                <a:ext cx="361950" cy="2369829"/>
                <a:chOff x="3405188" y="4249484"/>
                <a:chExt cx="361950" cy="2369829"/>
              </a:xfrm>
              <a:solidFill>
                <a:srgbClr val="244A25"/>
              </a:solidFill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8B19FEC-E14E-49F9-A48D-9D2791447D71}"/>
                    </a:ext>
                  </a:extLst>
                </p:cNvPr>
                <p:cNvSpPr/>
                <p:nvPr/>
              </p:nvSpPr>
              <p:spPr>
                <a:xfrm>
                  <a:off x="3405188" y="4249484"/>
                  <a:ext cx="361950" cy="236982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56F1917D-A722-4138-BE44-CE732247DB75}"/>
                    </a:ext>
                  </a:extLst>
                </p:cNvPr>
                <p:cNvSpPr/>
                <p:nvPr/>
              </p:nvSpPr>
              <p:spPr>
                <a:xfrm>
                  <a:off x="3405188" y="4854984"/>
                  <a:ext cx="361950" cy="363600"/>
                </a:xfrm>
                <a:prstGeom prst="rect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6920BF-DFCF-4C46-B716-F04B067A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545432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Architecture and Loss Function</a:t>
            </a:r>
          </a:p>
        </p:txBody>
      </p:sp>
      <p:pic>
        <p:nvPicPr>
          <p:cNvPr id="6" name="Picture 5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The prediction function of ${\color{green}\boldsymbol{y}_{i}}$ given ${\color{green}\boldsymbol{x}_{i}}$:&#10;\end{itemize}&#10;}&#10;&#10;&#10;&#10;\end{document}" title="IguanaTex Bitmap Display">
            <a:extLst>
              <a:ext uri="{FF2B5EF4-FFF2-40B4-BE49-F238E27FC236}">
                <a16:creationId xmlns:a16="http://schemas.microsoft.com/office/drawing/2014/main" id="{47E0FE58-5F17-45CD-92AB-43805DB5CB8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59" y="695001"/>
            <a:ext cx="5425372" cy="290743"/>
          </a:xfrm>
          <a:prstGeom prst="rect">
            <a:avLst/>
          </a:prstGeom>
        </p:spPr>
      </p:pic>
      <p:pic>
        <p:nvPicPr>
          <p:cNvPr id="8" name="Picture 7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definecolor{T}{rgb}{.5,.5,1}&#10;\begin{document}&#10;&#10;{\color{white}&#10;$$&#10;{\color{T}\hat{\boldsymbol{y}}_{i}}=\sigma_{\text{softmax}}\left({\color{yellow}\boldsymbol{V}_{c}}{\color{cyan}\boldsymbol{V}_{w}}{\color{green}\boldsymbol{x}}\right)&#10;$$&#10;}&#10;&#10;&#10;&#10;\end{document}" title="IguanaTex Bitmap Display">
            <a:extLst>
              <a:ext uri="{FF2B5EF4-FFF2-40B4-BE49-F238E27FC236}">
                <a16:creationId xmlns:a16="http://schemas.microsoft.com/office/drawing/2014/main" id="{CA36CAAB-58F3-4454-B7F3-BFF943803E2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52" y="1088740"/>
            <a:ext cx="3053714" cy="305372"/>
          </a:xfrm>
          <a:prstGeom prst="rect">
            <a:avLst/>
          </a:prstGeom>
          <a:solidFill>
            <a:srgbClr val="00B0F0">
              <a:alpha val="15000"/>
            </a:srgbClr>
          </a:solidFill>
        </p:spPr>
      </p:pic>
      <p:pic>
        <p:nvPicPr>
          <p:cNvPr id="15" name="Picture 14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yellow}&#10;$$&#10;\boldsymbol{p}=\sigma_{\text{softmax}}\left(\boldsymbol{v}\right)=\frac{\exp\left(\boldsymbol{v}\right)}{\boldsymbol{1}^{T}\exp\left(\boldsymbol{v}\right)}&#10;$$&#10;}&#10;&#10;&#10;&#10;\end{document}" title="IguanaTex Bitmap Display">
            <a:extLst>
              <a:ext uri="{FF2B5EF4-FFF2-40B4-BE49-F238E27FC236}">
                <a16:creationId xmlns:a16="http://schemas.microsoft.com/office/drawing/2014/main" id="{F8632434-9A13-4D5D-AAD4-4EFDF18E165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610" y="2496146"/>
            <a:ext cx="3525818" cy="676571"/>
          </a:xfrm>
          <a:prstGeom prst="rect">
            <a:avLst/>
          </a:prstGeom>
        </p:spPr>
      </p:pic>
      <p:pic>
        <p:nvPicPr>
          <p:cNvPr id="13" name="Picture 12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cyan}&#10;$\boldsymbol{p}$ is a probabilistic vector &#10;}&#10;&#10;&#10;&#10;\end{document}" title="IguanaTex Bitmap Display">
            <a:extLst>
              <a:ext uri="{FF2B5EF4-FFF2-40B4-BE49-F238E27FC236}">
                <a16:creationId xmlns:a16="http://schemas.microsoft.com/office/drawing/2014/main" id="{8DC125BB-4200-4269-BB6E-B50B01304E1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610" y="3392996"/>
            <a:ext cx="3083636" cy="244364"/>
          </a:xfrm>
          <a:prstGeom prst="rect">
            <a:avLst/>
          </a:prstGeom>
        </p:spPr>
      </p:pic>
      <p:pic>
        <p:nvPicPr>
          <p:cNvPr id="17" name="Picture 16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As in logistic regression,\\the MLE of ${\color{cyan}\boldsymbol{V}_{w}}$ and ${\color{yellow}\boldsymbol{V}_{c}}$&#10;are the minimizeres of the cross-entropy loss:&#10;\end{itemize}&#10;}&#10;&#10;&#10;&#10;\end{document}" title="IguanaTex Bitmap Display">
            <a:extLst>
              <a:ext uri="{FF2B5EF4-FFF2-40B4-BE49-F238E27FC236}">
                <a16:creationId xmlns:a16="http://schemas.microsoft.com/office/drawing/2014/main" id="{B7EFB549-9FEE-4753-9FB9-08E3508FFB9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4185084"/>
            <a:ext cx="9565255" cy="643658"/>
          </a:xfrm>
          <a:prstGeom prst="rect">
            <a:avLst/>
          </a:prstGeom>
        </p:spPr>
      </p:pic>
      <p:pic>
        <p:nvPicPr>
          <p:cNvPr id="24" name="Picture 23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definecolor{T}{rgb}{.5,.5,1}&#10;\begin{document}&#10;&#10;{\color{white}&#10;$$&#10;L=-\frac{1}{N}\sum_{i=1}^{N}{\color{green}\boldsymbol{y}_{i}^{T}}\log\left({\color{T}\hat{\boldsymbol{y}}_{i}}\right)$$&#10;}&#10;&#10;&#10;&#10;\end{document}" title="IguanaTex Bitmap Display">
            <a:extLst>
              <a:ext uri="{FF2B5EF4-FFF2-40B4-BE49-F238E27FC236}">
                <a16:creationId xmlns:a16="http://schemas.microsoft.com/office/drawing/2014/main" id="{EF777148-B7DE-45B6-9A31-495CB96421A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691" y="4908636"/>
            <a:ext cx="3097600" cy="8832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EF56598-A9B6-412D-8CF2-A8F722493834}"/>
              </a:ext>
            </a:extLst>
          </p:cNvPr>
          <p:cNvGrpSpPr/>
          <p:nvPr/>
        </p:nvGrpSpPr>
        <p:grpSpPr>
          <a:xfrm>
            <a:off x="5404855" y="4905164"/>
            <a:ext cx="4384915" cy="897059"/>
            <a:chOff x="5404855" y="4905164"/>
            <a:chExt cx="4384915" cy="897059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4CAD003D-3A64-4174-80D1-91791FF2653E}"/>
                </a:ext>
              </a:extLst>
            </p:cNvPr>
            <p:cNvSpPr/>
            <p:nvPr/>
          </p:nvSpPr>
          <p:spPr>
            <a:xfrm>
              <a:off x="5960125" y="4905164"/>
              <a:ext cx="3829644" cy="897059"/>
            </a:xfrm>
            <a:prstGeom prst="rect">
              <a:avLst/>
            </a:prstGeom>
            <a:solidFill>
              <a:srgbClr val="04C1FC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" name="Picture 29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definecolor{T}{rgb}{.5,.5,1}&#10;\begin{document}&#10;&#10;{\color{white}&#10;$$&#10;\Longrightarrow\arg\min_{{\color{yellow}\boldsymbol{V}_{c}},{\color{cyan}\boldsymbol{V}_{w}}}-\frac{1}{N}\sum_{i=1}^{N}{\color{green}\boldsymbol{y}_{i}^{T}}\log\left({\color{T}\hat{\boldsymbol{y}}_{i}}\right)&#10;$$&#10;}&#10;&#10;&#10;&#10;\end{document}" title="IguanaTex Bitmap Display">
              <a:extLst>
                <a:ext uri="{FF2B5EF4-FFF2-40B4-BE49-F238E27FC236}">
                  <a16:creationId xmlns:a16="http://schemas.microsoft.com/office/drawing/2014/main" id="{6C1AD1C2-458C-43E9-94F1-6E5EC5D40995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855" y="4908638"/>
              <a:ext cx="4384915" cy="883200"/>
            </a:xfrm>
            <a:prstGeom prst="rect">
              <a:avLst/>
            </a:prstGeom>
          </p:spPr>
        </p:pic>
      </p:grpSp>
      <p:pic>
        <p:nvPicPr>
          <p:cNvPr id="38" name="Picture 37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&#10;\begin{itemize}&#10;\item The final words embedding are given by the columns of ${\color{cyan}\boldsymbol{V}_{w}^{\star}}$.&#10;\end{itemize}&#10;}&#10;&#10;&#10;&#10;\end{document}" title="IguanaTex Bitmap Display">
            <a:extLst>
              <a:ext uri="{FF2B5EF4-FFF2-40B4-BE49-F238E27FC236}">
                <a16:creationId xmlns:a16="http://schemas.microsoft.com/office/drawing/2014/main" id="{3822C20F-991D-46E5-9B2A-386A706EE84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6317013"/>
            <a:ext cx="8301713" cy="314514"/>
          </a:xfrm>
          <a:prstGeom prst="rect">
            <a:avLst/>
          </a:prstGeom>
        </p:spPr>
      </p:pic>
      <p:pic>
        <p:nvPicPr>
          <p:cNvPr id="35" name="Picture 34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yellow}&#10;the objective is not convex}&#10;&#10;&#10;&#10;\end{document}" title="IguanaTex Bitmap Display">
            <a:extLst>
              <a:ext uri="{FF2B5EF4-FFF2-40B4-BE49-F238E27FC236}">
                <a16:creationId xmlns:a16="http://schemas.microsoft.com/office/drawing/2014/main" id="{7080069A-4DA6-442C-B438-B2C535AAC39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284" y="5917616"/>
            <a:ext cx="3221611" cy="24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9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A692E72-9B43-4C44-9F1C-8FE290C6BD9D}"/>
              </a:ext>
            </a:extLst>
          </p:cNvPr>
          <p:cNvGrpSpPr/>
          <p:nvPr/>
        </p:nvGrpSpPr>
        <p:grpSpPr>
          <a:xfrm>
            <a:off x="6653270" y="1205609"/>
            <a:ext cx="5195117" cy="2000565"/>
            <a:chOff x="6653270" y="1205609"/>
            <a:chExt cx="5195117" cy="2000565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996F5DC-CB46-431C-A2BD-ECB950707777}"/>
                </a:ext>
              </a:extLst>
            </p:cNvPr>
            <p:cNvGrpSpPr/>
            <p:nvPr/>
          </p:nvGrpSpPr>
          <p:grpSpPr>
            <a:xfrm>
              <a:off x="11294663" y="1226646"/>
              <a:ext cx="299132" cy="1958536"/>
              <a:chOff x="8327710" y="3564788"/>
              <a:chExt cx="361950" cy="2369829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75185CB-3F1F-4868-B6A0-8E64D912DC08}"/>
                  </a:ext>
                </a:extLst>
              </p:cNvPr>
              <p:cNvSpPr/>
              <p:nvPr/>
            </p:nvSpPr>
            <p:spPr>
              <a:xfrm>
                <a:off x="8327710" y="3564788"/>
                <a:ext cx="361950" cy="2369829"/>
              </a:xfrm>
              <a:prstGeom prst="rect">
                <a:avLst/>
              </a:prstGeom>
              <a:solidFill>
                <a:srgbClr val="00FF00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35261E9-5286-42B3-9666-542303BB2122}"/>
                  </a:ext>
                </a:extLst>
              </p:cNvPr>
              <p:cNvSpPr/>
              <p:nvPr/>
            </p:nvSpPr>
            <p:spPr>
              <a:xfrm>
                <a:off x="8327710" y="3931436"/>
                <a:ext cx="361950" cy="363600"/>
              </a:xfrm>
              <a:prstGeom prst="rect">
                <a:avLst/>
              </a:prstGeom>
              <a:solidFill>
                <a:srgbClr val="00FF00">
                  <a:alpha val="7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03FCCA-91DE-4BF1-B6A5-4B18F0B5B4E1}"/>
                </a:ext>
              </a:extLst>
            </p:cNvPr>
            <p:cNvGrpSpPr/>
            <p:nvPr/>
          </p:nvGrpSpPr>
          <p:grpSpPr>
            <a:xfrm>
              <a:off x="6653270" y="1226646"/>
              <a:ext cx="299132" cy="1958536"/>
              <a:chOff x="2819636" y="3564788"/>
              <a:chExt cx="361950" cy="2369829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C262E35-530C-4173-8975-F66277E990F5}"/>
                  </a:ext>
                </a:extLst>
              </p:cNvPr>
              <p:cNvSpPr/>
              <p:nvPr/>
            </p:nvSpPr>
            <p:spPr>
              <a:xfrm>
                <a:off x="2819636" y="3564788"/>
                <a:ext cx="361950" cy="2369829"/>
              </a:xfrm>
              <a:prstGeom prst="rect">
                <a:avLst/>
              </a:prstGeom>
              <a:gradFill flip="none" rotWithShape="1">
                <a:gsLst>
                  <a:gs pos="50000">
                    <a:srgbClr val="2E2E43"/>
                  </a:gs>
                  <a:gs pos="74000">
                    <a:srgbClr val="7F7FFF"/>
                  </a:gs>
                  <a:gs pos="96000">
                    <a:srgbClr val="2E2E4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591CB943-CA57-4BE0-86E0-23BA54D5068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1164" y="4830445"/>
                <a:ext cx="256000" cy="290743"/>
              </a:xfrm>
              <a:prstGeom prst="rect">
                <a:avLst/>
              </a:prstGeom>
              <a:noFill/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A295799-DCEF-41E2-A5D5-2841EEA8B6F8}"/>
                </a:ext>
              </a:extLst>
            </p:cNvPr>
            <p:cNvGrpSpPr/>
            <p:nvPr/>
          </p:nvGrpSpPr>
          <p:grpSpPr>
            <a:xfrm>
              <a:off x="7053921" y="1205609"/>
              <a:ext cx="4794466" cy="2000565"/>
              <a:chOff x="1500555" y="700342"/>
              <a:chExt cx="5801304" cy="242068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C326BC1-F145-429B-9F81-4C18CB20067A}"/>
                  </a:ext>
                </a:extLst>
              </p:cNvPr>
              <p:cNvSpPr/>
              <p:nvPr/>
            </p:nvSpPr>
            <p:spPr>
              <a:xfrm rot="16200000">
                <a:off x="2586249" y="1418559"/>
                <a:ext cx="2368800" cy="983277"/>
              </a:xfrm>
              <a:prstGeom prst="rect">
                <a:avLst/>
              </a:prstGeom>
              <a:solidFill>
                <a:srgbClr val="FFFF00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815F5423-6F59-4BA4-987A-CBFF1BC4AE4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1817" y="700342"/>
                <a:ext cx="4300042" cy="2420684"/>
              </a:xfrm>
              <a:prstGeom prst="rect">
                <a:avLst/>
              </a:prstGeom>
            </p:spPr>
          </p:pic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C8B26D-82E3-4A83-99A0-4A243DBA4163}"/>
                  </a:ext>
                </a:extLst>
              </p:cNvPr>
              <p:cNvSpPr/>
              <p:nvPr/>
            </p:nvSpPr>
            <p:spPr>
              <a:xfrm>
                <a:off x="4263053" y="726514"/>
                <a:ext cx="2368800" cy="983277"/>
              </a:xfrm>
              <a:prstGeom prst="rect">
                <a:avLst/>
              </a:prstGeom>
              <a:solidFill>
                <a:srgbClr val="00FF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5" name="Picture 14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oldsymbol{V}_{w}&#10;$$&#10;}&#10;&#10;&#10;&#10;\end{document}" title="IguanaTex Bitmap Display">
                <a:extLst>
                  <a:ext uri="{FF2B5EF4-FFF2-40B4-BE49-F238E27FC236}">
                    <a16:creationId xmlns:a16="http://schemas.microsoft.com/office/drawing/2014/main" id="{71DCCA9F-2719-4D0C-A8F1-98417F1E13A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0529" y="1090152"/>
                <a:ext cx="431543" cy="256000"/>
              </a:xfrm>
              <a:prstGeom prst="rect">
                <a:avLst/>
              </a:prstGeom>
            </p:spPr>
          </p:pic>
          <p:pic>
            <p:nvPicPr>
              <p:cNvPr id="21" name="Picture 20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\boldsymbol{V}_{c}$$&#10;&#10;}&#10;&#10;&#10;&#10;\end{document}" title="IguanaTex Bitmap Display">
                <a:extLst>
                  <a:ext uri="{FF2B5EF4-FFF2-40B4-BE49-F238E27FC236}">
                    <a16:creationId xmlns:a16="http://schemas.microsoft.com/office/drawing/2014/main" id="{9E574A9A-EF12-47A2-BC1D-BB5A10891A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5049" y="1782197"/>
                <a:ext cx="371200" cy="256000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1D7A7E2A-2DCC-4B3A-A8DA-DDC620E65EA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0405" y="2044482"/>
                <a:ext cx="263314" cy="184686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7AEF1111-839B-42B4-AC45-8FB0542EF6C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0555" y="1774049"/>
                <a:ext cx="1440183" cy="195109"/>
              </a:xfrm>
              <a:prstGeom prst="rect">
                <a:avLst/>
              </a:prstGeom>
            </p:spPr>
          </p:pic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49041242-8A7F-4667-8649-6FD36B643F9A}"/>
                  </a:ext>
                </a:extLst>
              </p:cNvPr>
              <p:cNvSpPr/>
              <p:nvPr/>
            </p:nvSpPr>
            <p:spPr>
              <a:xfrm>
                <a:off x="4274551" y="726514"/>
                <a:ext cx="361950" cy="983277"/>
              </a:xfrm>
              <a:prstGeom prst="rect">
                <a:avLst/>
              </a:prstGeom>
              <a:solidFill>
                <a:srgbClr val="00FF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001CC76-4616-48A5-9D63-F55415CAD464}"/>
                  </a:ext>
                </a:extLst>
              </p:cNvPr>
              <p:cNvSpPr/>
              <p:nvPr/>
            </p:nvSpPr>
            <p:spPr>
              <a:xfrm>
                <a:off x="5909282" y="726514"/>
                <a:ext cx="361950" cy="983277"/>
              </a:xfrm>
              <a:prstGeom prst="rect">
                <a:avLst/>
              </a:prstGeom>
              <a:solidFill>
                <a:srgbClr val="00FF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D0558ACB-7B4A-455A-BFE4-893E6CFA8074}"/>
                  </a:ext>
                </a:extLst>
              </p:cNvPr>
              <p:cNvSpPr/>
              <p:nvPr/>
            </p:nvSpPr>
            <p:spPr>
              <a:xfrm>
                <a:off x="6274110" y="726514"/>
                <a:ext cx="361950" cy="983277"/>
              </a:xfrm>
              <a:prstGeom prst="rect">
                <a:avLst/>
              </a:prstGeom>
              <a:solidFill>
                <a:srgbClr val="00FF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27A34D07-96AF-469A-A151-F764B59DAEF1}"/>
                  </a:ext>
                </a:extLst>
              </p:cNvPr>
              <p:cNvSpPr/>
              <p:nvPr/>
            </p:nvSpPr>
            <p:spPr>
              <a:xfrm rot="16200000">
                <a:off x="3589674" y="422744"/>
                <a:ext cx="361950" cy="983277"/>
              </a:xfrm>
              <a:prstGeom prst="rect">
                <a:avLst/>
              </a:prstGeom>
              <a:solidFill>
                <a:srgbClr val="FFFF00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363B7914-1D36-4EF7-BB06-9AA9F322202F}"/>
                  </a:ext>
                </a:extLst>
              </p:cNvPr>
              <p:cNvSpPr/>
              <p:nvPr/>
            </p:nvSpPr>
            <p:spPr>
              <a:xfrm rot="16200000">
                <a:off x="3589675" y="783431"/>
                <a:ext cx="361950" cy="983277"/>
              </a:xfrm>
              <a:prstGeom prst="rect">
                <a:avLst/>
              </a:prstGeom>
              <a:solidFill>
                <a:srgbClr val="FFFF00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742A9E17-D5AC-4B4F-AC66-AD3C4CFAB6B5}"/>
                  </a:ext>
                </a:extLst>
              </p:cNvPr>
              <p:cNvSpPr/>
              <p:nvPr/>
            </p:nvSpPr>
            <p:spPr>
              <a:xfrm rot="16200000">
                <a:off x="3589674" y="2429767"/>
                <a:ext cx="361950" cy="983277"/>
              </a:xfrm>
              <a:prstGeom prst="rect">
                <a:avLst/>
              </a:prstGeom>
              <a:solidFill>
                <a:srgbClr val="FFFF00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4F64529-0E23-457F-BC0D-EFC04195F6CC}"/>
                  </a:ext>
                </a:extLst>
              </p:cNvPr>
              <p:cNvSpPr/>
              <p:nvPr/>
            </p:nvSpPr>
            <p:spPr>
              <a:xfrm rot="16200000">
                <a:off x="3589674" y="2068274"/>
                <a:ext cx="361950" cy="983277"/>
              </a:xfrm>
              <a:prstGeom prst="rect">
                <a:avLst/>
              </a:prstGeom>
              <a:solidFill>
                <a:srgbClr val="FFFF00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E467455-F6A3-4CFC-A8DE-8F1C93245A47}"/>
                  </a:ext>
                </a:extLst>
              </p:cNvPr>
              <p:cNvSpPr/>
              <p:nvPr/>
            </p:nvSpPr>
            <p:spPr>
              <a:xfrm>
                <a:off x="4641224" y="726514"/>
                <a:ext cx="361950" cy="983277"/>
              </a:xfrm>
              <a:prstGeom prst="rect">
                <a:avLst/>
              </a:prstGeom>
              <a:solidFill>
                <a:srgbClr val="00FF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1C5600-9945-470D-BFBA-09083D5B613E}"/>
              </a:ext>
            </a:extLst>
          </p:cNvPr>
          <p:cNvGrpSpPr/>
          <p:nvPr/>
        </p:nvGrpSpPr>
        <p:grpSpPr>
          <a:xfrm>
            <a:off x="7336006" y="188640"/>
            <a:ext cx="3829644" cy="897059"/>
            <a:chOff x="6620614" y="2192970"/>
            <a:chExt cx="3829644" cy="897059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5F58923-2FEB-40A9-91BA-3326F3EC8A16}"/>
                </a:ext>
              </a:extLst>
            </p:cNvPr>
            <p:cNvSpPr/>
            <p:nvPr/>
          </p:nvSpPr>
          <p:spPr>
            <a:xfrm>
              <a:off x="6620614" y="2192970"/>
              <a:ext cx="3829644" cy="897059"/>
            </a:xfrm>
            <a:prstGeom prst="rect">
              <a:avLst/>
            </a:prstGeom>
            <a:solidFill>
              <a:srgbClr val="04C1FC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definecolor{T}{rgb}{.5,.5,1}&#10;\begin{document}&#10;&#10;{\color{white}&#10;$$&#10;\arg\min_{{\color{yellow}\boldsymbol{V}_{c}},{\color{cyan}\boldsymbol{V}_{w}}}-\frac{1}{N}\sum_{i=1}^{N}{\color{green}\boldsymbol{y}_{i}^{T}}\log\left({\color{T}\hat{\boldsymbol{y}}_{i}}\right)&#10;$$&#10;}&#10;&#10;&#10;&#10;\end{document}" title="IguanaTex Bitmap Display">
              <a:extLst>
                <a:ext uri="{FF2B5EF4-FFF2-40B4-BE49-F238E27FC236}">
                  <a16:creationId xmlns:a16="http://schemas.microsoft.com/office/drawing/2014/main" id="{AC7693FD-4274-4B1F-83B6-C6DF431D50D9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6407" y="2199899"/>
              <a:ext cx="3818058" cy="8832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6920BF-DFCF-4C46-B716-F04B067A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545432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Word2Vec – Interpretation</a:t>
            </a:r>
          </a:p>
        </p:txBody>
      </p:sp>
      <p:pic>
        <p:nvPicPr>
          <p:cNvPr id="31" name="Picture 30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Consider ${\color{green}\boldsymbol{x}_{i}}$ that corresponds\\to the $k$th word in ${\color{cyan}\mathcal{V}}$:&#10;\end{itemize}&#10;}&#10;&#10;&#10;&#10;\end{document}" title="IguanaTex Bitmap Display">
            <a:extLst>
              <a:ext uri="{FF2B5EF4-FFF2-40B4-BE49-F238E27FC236}">
                <a16:creationId xmlns:a16="http://schemas.microsoft.com/office/drawing/2014/main" id="{C147153B-160D-41E4-BC2B-9241DEDE9E1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56" y="694832"/>
            <a:ext cx="4169143" cy="592456"/>
          </a:xfrm>
          <a:prstGeom prst="rect">
            <a:avLst/>
          </a:prstGeom>
        </p:spPr>
      </p:pic>
      <p:grpSp>
        <p:nvGrpSpPr>
          <p:cNvPr id="188" name="Group 187">
            <a:extLst>
              <a:ext uri="{FF2B5EF4-FFF2-40B4-BE49-F238E27FC236}">
                <a16:creationId xmlns:a16="http://schemas.microsoft.com/office/drawing/2014/main" id="{BCEE2A20-601C-4705-A829-79D09C6C0064}"/>
              </a:ext>
            </a:extLst>
          </p:cNvPr>
          <p:cNvGrpSpPr/>
          <p:nvPr/>
        </p:nvGrpSpPr>
        <p:grpSpPr>
          <a:xfrm>
            <a:off x="1531935" y="1232756"/>
            <a:ext cx="3034283" cy="2154390"/>
            <a:chOff x="1531935" y="1232756"/>
            <a:chExt cx="3034283" cy="215439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328A7D4-97E6-4C17-BF1D-6578B3720ECD}"/>
                </a:ext>
              </a:extLst>
            </p:cNvPr>
            <p:cNvGrpSpPr/>
            <p:nvPr/>
          </p:nvGrpSpPr>
          <p:grpSpPr>
            <a:xfrm>
              <a:off x="3775126" y="1232756"/>
              <a:ext cx="329045" cy="2154390"/>
              <a:chOff x="2690953" y="1542598"/>
              <a:chExt cx="299132" cy="1958536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9D5ADB54-215E-4466-95FB-030971E54EC4}"/>
                  </a:ext>
                </a:extLst>
              </p:cNvPr>
              <p:cNvGrpSpPr/>
              <p:nvPr/>
            </p:nvGrpSpPr>
            <p:grpSpPr>
              <a:xfrm>
                <a:off x="2690953" y="1542598"/>
                <a:ext cx="299132" cy="1958536"/>
                <a:chOff x="8327710" y="3564788"/>
                <a:chExt cx="361950" cy="2369829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43AE24F8-BC75-4195-BDEE-113886A3A15F}"/>
                    </a:ext>
                  </a:extLst>
                </p:cNvPr>
                <p:cNvSpPr/>
                <p:nvPr/>
              </p:nvSpPr>
              <p:spPr>
                <a:xfrm>
                  <a:off x="8327710" y="3564788"/>
                  <a:ext cx="361950" cy="2369829"/>
                </a:xfrm>
                <a:prstGeom prst="rect">
                  <a:avLst/>
                </a:prstGeom>
                <a:solidFill>
                  <a:srgbClr val="00FF00">
                    <a:alpha val="1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CD1404E2-7036-452D-A490-6A9FB8431B4C}"/>
                    </a:ext>
                  </a:extLst>
                </p:cNvPr>
                <p:cNvSpPr/>
                <p:nvPr/>
              </p:nvSpPr>
              <p:spPr>
                <a:xfrm>
                  <a:off x="8327710" y="3931436"/>
                  <a:ext cx="361950" cy="363600"/>
                </a:xfrm>
                <a:prstGeom prst="rect">
                  <a:avLst/>
                </a:prstGeom>
                <a:solidFill>
                  <a:srgbClr val="00FF00">
                    <a:alpha val="7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A12C8CC0-AC34-49DB-8113-BB782FA75C4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1712" y="2632420"/>
                <a:ext cx="217615" cy="152633"/>
              </a:xfrm>
              <a:prstGeom prst="rect">
                <a:avLst/>
              </a:prstGeom>
            </p:spPr>
          </p:pic>
        </p:grpSp>
        <p:pic>
          <p:nvPicPr>
            <p:cNvPr id="34" name="Picture 33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=&#10;$$&#10;}&#10;&#10;&#10;&#10;\end{document}" title="IguanaTex Bitmap Display">
              <a:extLst>
                <a:ext uri="{FF2B5EF4-FFF2-40B4-BE49-F238E27FC236}">
                  <a16:creationId xmlns:a16="http://schemas.microsoft.com/office/drawing/2014/main" id="{1DC3155A-42EF-40E5-9238-6963A27E8291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9330" y="2252525"/>
              <a:ext cx="326888" cy="114852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1764F4C-D89E-4F8A-8488-07BF29E08EA2}"/>
                </a:ext>
              </a:extLst>
            </p:cNvPr>
            <p:cNvGrpSpPr/>
            <p:nvPr/>
          </p:nvGrpSpPr>
          <p:grpSpPr>
            <a:xfrm>
              <a:off x="1531935" y="1863007"/>
              <a:ext cx="2157279" cy="893889"/>
              <a:chOff x="733267" y="2115553"/>
              <a:chExt cx="1961163" cy="812626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414D2C7-8979-4F4D-9E5B-4C45C6B72F30}"/>
                  </a:ext>
                </a:extLst>
              </p:cNvPr>
              <p:cNvSpPr/>
              <p:nvPr/>
            </p:nvSpPr>
            <p:spPr>
              <a:xfrm>
                <a:off x="733267" y="2115553"/>
                <a:ext cx="1957686" cy="812626"/>
              </a:xfrm>
              <a:prstGeom prst="rect">
                <a:avLst/>
              </a:prstGeom>
              <a:solidFill>
                <a:srgbClr val="00FF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0" name="Picture 89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oldsymbol{V}_{w}&#10;$$&#10;}&#10;&#10;&#10;&#10;\end{document}" title="IguanaTex Bitmap Display">
                <a:extLst>
                  <a:ext uri="{FF2B5EF4-FFF2-40B4-BE49-F238E27FC236}">
                    <a16:creationId xmlns:a16="http://schemas.microsoft.com/office/drawing/2014/main" id="{8A57DF85-CC82-4950-BF4C-3EF34B4C25B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1794" y="2416081"/>
                <a:ext cx="356647" cy="211570"/>
              </a:xfrm>
              <a:prstGeom prst="rect">
                <a:avLst/>
              </a:prstGeom>
            </p:spPr>
          </p:pic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2B31BE7-8DE2-4944-89A0-4470A7EFDDB1}"/>
                  </a:ext>
                </a:extLst>
              </p:cNvPr>
              <p:cNvSpPr/>
              <p:nvPr/>
            </p:nvSpPr>
            <p:spPr>
              <a:xfrm>
                <a:off x="742770" y="2115553"/>
                <a:ext cx="299132" cy="812626"/>
              </a:xfrm>
              <a:prstGeom prst="rect">
                <a:avLst/>
              </a:prstGeom>
              <a:solidFill>
                <a:srgbClr val="0033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D62C25BA-CBF3-43B6-AE84-83E1820D7C42}"/>
                  </a:ext>
                </a:extLst>
              </p:cNvPr>
              <p:cNvSpPr/>
              <p:nvPr/>
            </p:nvSpPr>
            <p:spPr>
              <a:xfrm>
                <a:off x="2395298" y="2115553"/>
                <a:ext cx="299132" cy="812626"/>
              </a:xfrm>
              <a:prstGeom prst="rect">
                <a:avLst/>
              </a:prstGeom>
              <a:solidFill>
                <a:srgbClr val="6666FF">
                  <a:alpha val="2470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782C9275-6EB1-40B1-9C68-AFD2E56C13F8}"/>
                  </a:ext>
                </a:extLst>
              </p:cNvPr>
              <p:cNvSpPr/>
              <p:nvPr/>
            </p:nvSpPr>
            <p:spPr>
              <a:xfrm>
                <a:off x="1045805" y="2115553"/>
                <a:ext cx="299132" cy="812626"/>
              </a:xfrm>
              <a:prstGeom prst="rect">
                <a:avLst/>
              </a:prstGeom>
              <a:solidFill>
                <a:srgbClr val="33CCFF">
                  <a:alpha val="74902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0" name="Picture 59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egin{matrix}|\\&#10;\boldsymbol{z}_{1}\\&#10;|&#10;\end{matrix}&#10;$$&#10;}&#10;&#10;&#10;&#10;\end{document}" title="IguanaTex Bitmap Display">
                <a:extLst>
                  <a:ext uri="{FF2B5EF4-FFF2-40B4-BE49-F238E27FC236}">
                    <a16:creationId xmlns:a16="http://schemas.microsoft.com/office/drawing/2014/main" id="{8CEBABAB-3064-41B6-88E5-F6D99A4027E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317" y="2200549"/>
                <a:ext cx="168039" cy="642635"/>
              </a:xfrm>
              <a:prstGeom prst="rect">
                <a:avLst/>
              </a:prstGeom>
            </p:spPr>
          </p:pic>
          <p:pic>
            <p:nvPicPr>
              <p:cNvPr id="62" name="Picture 61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egin{matrix}|\\&#10;\boldsymbol{z}_{2}\\&#10;|&#10;\end{matrix}&#10;$$&#10;}&#10;&#10;&#10;&#10;\end{document}" title="IguanaTex Bitmap Display">
                <a:extLst>
                  <a:ext uri="{FF2B5EF4-FFF2-40B4-BE49-F238E27FC236}">
                    <a16:creationId xmlns:a16="http://schemas.microsoft.com/office/drawing/2014/main" id="{DAE4497C-4E0E-4353-B31F-DACEEACD632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9081" y="2200549"/>
                <a:ext cx="172581" cy="642635"/>
              </a:xfrm>
              <a:prstGeom prst="rect">
                <a:avLst/>
              </a:prstGeom>
            </p:spPr>
          </p:pic>
          <p:pic>
            <p:nvPicPr>
              <p:cNvPr id="65" name="Picture 64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egin{matrix}|\\&#10;\boldsymbol{z}_{\left|\mathcal{V}\right|}\\&#10;|&#10;\end{matrix}&#10;$$&#10;}&#10;&#10;&#10;&#10;\end{document}" title="IguanaTex Bitmap Display">
                <a:extLst>
                  <a:ext uri="{FF2B5EF4-FFF2-40B4-BE49-F238E27FC236}">
                    <a16:creationId xmlns:a16="http://schemas.microsoft.com/office/drawing/2014/main" id="{6A6A745F-88D8-49B2-A35D-BFE9BE96B36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6357" y="2229759"/>
                <a:ext cx="257014" cy="584214"/>
              </a:xfrm>
              <a:prstGeom prst="rect">
                <a:avLst/>
              </a:prstGeom>
            </p:spPr>
          </p:pic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6008403-6243-4540-92D6-8039B45EA82B}"/>
              </a:ext>
            </a:extLst>
          </p:cNvPr>
          <p:cNvGrpSpPr/>
          <p:nvPr/>
        </p:nvGrpSpPr>
        <p:grpSpPr>
          <a:xfrm>
            <a:off x="4737842" y="1863007"/>
            <a:ext cx="329045" cy="893889"/>
            <a:chOff x="3669142" y="2115553"/>
            <a:chExt cx="299132" cy="812626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EEA3D91-504C-408D-A803-BCD61113F3D5}"/>
                </a:ext>
              </a:extLst>
            </p:cNvPr>
            <p:cNvSpPr/>
            <p:nvPr/>
          </p:nvSpPr>
          <p:spPr>
            <a:xfrm>
              <a:off x="3669142" y="2115553"/>
              <a:ext cx="299132" cy="812626"/>
            </a:xfrm>
            <a:prstGeom prst="rect">
              <a:avLst/>
            </a:prstGeom>
            <a:solidFill>
              <a:srgbClr val="33CCFF">
                <a:alpha val="74902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7" name="Picture 126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egin{matrix}|\\&#10;\boldsymbol{z}_{2}\\&#10;|&#10;\end{matrix}&#10;$$&#10;}&#10;&#10;&#10;&#10;\end{document}" title="IguanaTex Bitmap Display">
              <a:extLst>
                <a:ext uri="{FF2B5EF4-FFF2-40B4-BE49-F238E27FC236}">
                  <a16:creationId xmlns:a16="http://schemas.microsoft.com/office/drawing/2014/main" id="{05A4A6A3-0B06-45D9-B96E-B39CF0EA7258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418" y="2200549"/>
              <a:ext cx="172581" cy="642635"/>
            </a:xfrm>
            <a:prstGeom prst="rect">
              <a:avLst/>
            </a:prstGeom>
          </p:spPr>
        </p:pic>
      </p:grpSp>
      <p:pic>
        <p:nvPicPr>
          <p:cNvPr id="133" name="Picture 132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\implies{\color{cyan}\boldsymbol{z}_{k}\in\mathbb{R}^{d}}$  is a vector representation&#10;of ${\color{cyan}w_{k}\in\mathcal{V}}$.&#10;&#10;}&#10;&#10;&#10;&#10;\end{document}" title="IguanaTex Bitmap Display">
            <a:extLst>
              <a:ext uri="{FF2B5EF4-FFF2-40B4-BE49-F238E27FC236}">
                <a16:creationId xmlns:a16="http://schemas.microsoft.com/office/drawing/2014/main" id="{9383A351-9547-4931-9727-E08BCAD117E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34" y="3429000"/>
            <a:ext cx="6612116" cy="316343"/>
          </a:xfrm>
          <a:prstGeom prst="rect">
            <a:avLst/>
          </a:prstGeom>
        </p:spPr>
      </p:pic>
      <p:pic>
        <p:nvPicPr>
          <p:cNvPr id="185" name="Picture 184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definecolor{T}{rgb}{.5,.5,1}&#10;\begin{document}&#10;&#10;{\color{white}&#10;\begin{itemize}&#10;\item In addition, the vector ${\color{T}\boldsymbol{c}_{k}}={\color{yellow}\boldsymbol{V}_{c}}{\color{cyan}\boldsymbol{z}_{k}}$&#10;provide a context score\\&#10;between ${\color{cyan}w_{k}}$ and all other words (as context words).&#10;\end{itemize}}&#10;&#10;&#10;&#10;\end{document}" title="IguanaTex Bitmap Display">
            <a:extLst>
              <a:ext uri="{FF2B5EF4-FFF2-40B4-BE49-F238E27FC236}">
                <a16:creationId xmlns:a16="http://schemas.microsoft.com/office/drawing/2014/main" id="{E4C8B875-C42F-4A35-928F-5F27A90EA8E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57" y="3933056"/>
            <a:ext cx="7994516" cy="650971"/>
          </a:xfrm>
          <a:prstGeom prst="rect">
            <a:avLst/>
          </a:prstGeom>
        </p:spPr>
      </p:pic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B866BC0-17A2-4F18-AE59-DDD0EF153FAD}"/>
              </a:ext>
            </a:extLst>
          </p:cNvPr>
          <p:cNvGrpSpPr/>
          <p:nvPr/>
        </p:nvGrpSpPr>
        <p:grpSpPr>
          <a:xfrm>
            <a:off x="5715693" y="4717207"/>
            <a:ext cx="299132" cy="1958536"/>
            <a:chOff x="2771289" y="4717207"/>
            <a:chExt cx="299132" cy="1958536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BDDDE206-9118-420F-BE75-17FBB0E981CD}"/>
                </a:ext>
              </a:extLst>
            </p:cNvPr>
            <p:cNvSpPr/>
            <p:nvPr/>
          </p:nvSpPr>
          <p:spPr>
            <a:xfrm>
              <a:off x="2771289" y="4717207"/>
              <a:ext cx="299132" cy="1958536"/>
            </a:xfrm>
            <a:prstGeom prst="rect">
              <a:avLst/>
            </a:prstGeom>
            <a:gradFill flip="none" rotWithShape="1">
              <a:gsLst>
                <a:gs pos="15000">
                  <a:srgbClr val="32324F"/>
                </a:gs>
                <a:gs pos="29000">
                  <a:srgbClr val="6666FF"/>
                </a:gs>
                <a:gs pos="50000">
                  <a:srgbClr val="2E2E43"/>
                </a:gs>
                <a:gs pos="80000">
                  <a:srgbClr val="7F7FFF">
                    <a:alpha val="50000"/>
                  </a:srgbClr>
                </a:gs>
                <a:gs pos="97000">
                  <a:srgbClr val="2E2E43"/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3" name="Picture 172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hat{\bb{c}}_k&#10;$$&#10;}&#10;&#10;&#10;&#10;\end{document}" title="IguanaTex Bitmap Display">
              <a:extLst>
                <a:ext uri="{FF2B5EF4-FFF2-40B4-BE49-F238E27FC236}">
                  <a16:creationId xmlns:a16="http://schemas.microsoft.com/office/drawing/2014/main" id="{795CC166-6089-4FF8-B100-C834D9515F8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2141" y="5763204"/>
              <a:ext cx="219127" cy="216103"/>
            </a:xfrm>
            <a:prstGeom prst="rect">
              <a:avLst/>
            </a:prstGeom>
            <a:noFill/>
          </p:spPr>
        </p:pic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88711F86-B5AE-47EA-9E17-11E3854FD814}"/>
              </a:ext>
            </a:extLst>
          </p:cNvPr>
          <p:cNvGrpSpPr/>
          <p:nvPr/>
        </p:nvGrpSpPr>
        <p:grpSpPr>
          <a:xfrm>
            <a:off x="3750101" y="4717208"/>
            <a:ext cx="1761089" cy="1964118"/>
            <a:chOff x="3750101" y="4717208"/>
            <a:chExt cx="1761089" cy="1964118"/>
          </a:xfrm>
        </p:grpSpPr>
        <p:pic>
          <p:nvPicPr>
            <p:cNvPr id="175" name="Picture 174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=&#10;$$&#10;}&#10;&#10;&#10;&#10;\end{document}" title="IguanaTex Bitmap Display">
              <a:extLst>
                <a:ext uri="{FF2B5EF4-FFF2-40B4-BE49-F238E27FC236}">
                  <a16:creationId xmlns:a16="http://schemas.microsoft.com/office/drawing/2014/main" id="{ADD9BD92-D48F-462F-98DB-F9C4EA9BEA6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4302" y="5618835"/>
              <a:ext cx="326888" cy="114852"/>
            </a:xfrm>
            <a:prstGeom prst="rect">
              <a:avLst/>
            </a:prstGeom>
          </p:spPr>
        </p:pic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243DF00-CE31-45CA-B4B9-06EC729E6FD3}"/>
                </a:ext>
              </a:extLst>
            </p:cNvPr>
            <p:cNvGrpSpPr/>
            <p:nvPr/>
          </p:nvGrpSpPr>
          <p:grpSpPr>
            <a:xfrm>
              <a:off x="3750101" y="4717208"/>
              <a:ext cx="1225259" cy="1964118"/>
              <a:chOff x="3750101" y="4717208"/>
              <a:chExt cx="1225259" cy="1964118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E480AEA4-2D58-4B06-9096-B4A498EFC987}"/>
                  </a:ext>
                </a:extLst>
              </p:cNvPr>
              <p:cNvGrpSpPr/>
              <p:nvPr/>
            </p:nvGrpSpPr>
            <p:grpSpPr>
              <a:xfrm>
                <a:off x="3750101" y="4717208"/>
                <a:ext cx="812626" cy="1964118"/>
                <a:chOff x="3750101" y="4717208"/>
                <a:chExt cx="812626" cy="1964118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50F7CE15-FA88-4DB6-8619-7B6D57E9C0EB}"/>
                    </a:ext>
                  </a:extLst>
                </p:cNvPr>
                <p:cNvSpPr/>
                <p:nvPr/>
              </p:nvSpPr>
              <p:spPr>
                <a:xfrm rot="16200000">
                  <a:off x="3177571" y="5289738"/>
                  <a:ext cx="1957686" cy="812626"/>
                </a:xfrm>
                <a:prstGeom prst="rect">
                  <a:avLst/>
                </a:prstGeom>
                <a:solidFill>
                  <a:srgbClr val="FFFF00">
                    <a:alpha val="1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48" name="Picture 147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\boldsymbol{V}_{c}$$&#10;&#10;}&#10;&#10;&#10;&#10;\end{document}" title="IguanaTex Bitmap Display">
                  <a:extLst>
                    <a:ext uri="{FF2B5EF4-FFF2-40B4-BE49-F238E27FC236}">
                      <a16:creationId xmlns:a16="http://schemas.microsoft.com/office/drawing/2014/main" id="{69B7546F-296D-48CD-B4CD-4022F86E9EE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3025" y="5590265"/>
                  <a:ext cx="306777" cy="211570"/>
                </a:xfrm>
                <a:prstGeom prst="rect">
                  <a:avLst/>
                </a:prstGeom>
              </p:spPr>
            </p:pic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A2031CD6-9156-4AC3-89C4-3AC1209ECDEE}"/>
                    </a:ext>
                  </a:extLst>
                </p:cNvPr>
                <p:cNvSpPr/>
                <p:nvPr/>
              </p:nvSpPr>
              <p:spPr>
                <a:xfrm rot="16200000">
                  <a:off x="4006848" y="4466750"/>
                  <a:ext cx="299132" cy="812626"/>
                </a:xfrm>
                <a:prstGeom prst="rect">
                  <a:avLst/>
                </a:prstGeom>
                <a:solidFill>
                  <a:srgbClr val="FFFF00">
                    <a:alpha val="1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28641BCA-F1B1-42C9-A076-E99FC46F56D5}"/>
                    </a:ext>
                  </a:extLst>
                </p:cNvPr>
                <p:cNvSpPr/>
                <p:nvPr/>
              </p:nvSpPr>
              <p:spPr>
                <a:xfrm rot="16200000">
                  <a:off x="4006848" y="4764839"/>
                  <a:ext cx="299132" cy="812626"/>
                </a:xfrm>
                <a:prstGeom prst="rect">
                  <a:avLst/>
                </a:prstGeom>
                <a:solidFill>
                  <a:srgbClr val="FFFF00">
                    <a:alpha val="1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67081423-CD0E-4FDB-B3A3-6C34254DEF90}"/>
                    </a:ext>
                  </a:extLst>
                </p:cNvPr>
                <p:cNvSpPr/>
                <p:nvPr/>
              </p:nvSpPr>
              <p:spPr>
                <a:xfrm rot="16200000">
                  <a:off x="4006848" y="6125447"/>
                  <a:ext cx="299132" cy="812626"/>
                </a:xfrm>
                <a:prstGeom prst="rect">
                  <a:avLst/>
                </a:prstGeom>
                <a:solidFill>
                  <a:srgbClr val="FFFF00">
                    <a:alpha val="1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BB0D4F8F-D3F8-48BD-9EAE-949DC6C2F291}"/>
                    </a:ext>
                  </a:extLst>
                </p:cNvPr>
                <p:cNvSpPr/>
                <p:nvPr/>
              </p:nvSpPr>
              <p:spPr>
                <a:xfrm rot="16200000">
                  <a:off x="4006848" y="5826692"/>
                  <a:ext cx="299132" cy="812626"/>
                </a:xfrm>
                <a:prstGeom prst="rect">
                  <a:avLst/>
                </a:prstGeom>
                <a:solidFill>
                  <a:srgbClr val="FFFF00">
                    <a:alpha val="1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060FDB4A-7827-42B2-9B7D-D989EB95E422}"/>
                  </a:ext>
                </a:extLst>
              </p:cNvPr>
              <p:cNvGrpSpPr/>
              <p:nvPr/>
            </p:nvGrpSpPr>
            <p:grpSpPr>
              <a:xfrm>
                <a:off x="4646315" y="4720751"/>
                <a:ext cx="329045" cy="893889"/>
                <a:chOff x="4679816" y="4724946"/>
                <a:chExt cx="329045" cy="893889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3CC51EFF-7127-479E-868A-2138551EF8FE}"/>
                    </a:ext>
                  </a:extLst>
                </p:cNvPr>
                <p:cNvSpPr/>
                <p:nvPr/>
              </p:nvSpPr>
              <p:spPr>
                <a:xfrm>
                  <a:off x="4679816" y="4724946"/>
                  <a:ext cx="329045" cy="893889"/>
                </a:xfrm>
                <a:prstGeom prst="rect">
                  <a:avLst/>
                </a:prstGeom>
                <a:solidFill>
                  <a:srgbClr val="33CCFF">
                    <a:alpha val="74902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82" name="Picture 181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egin{matrix}|\\&#10;\boldsymbol{z}_{k}\\&#10;|&#10;\end{matrix}&#10;$$&#10;}&#10;&#10;&#10;&#10;\end{document}" title="IguanaTex Bitmap Display">
                  <a:extLst>
                    <a:ext uri="{FF2B5EF4-FFF2-40B4-BE49-F238E27FC236}">
                      <a16:creationId xmlns:a16="http://schemas.microsoft.com/office/drawing/2014/main" id="{E78AA6E2-38FB-4442-B822-564B9445819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49420" y="4818443"/>
                  <a:ext cx="198582" cy="70689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5297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1482193-FD79-42D4-9149-53C7C649E5D6}"/>
              </a:ext>
            </a:extLst>
          </p:cNvPr>
          <p:cNvGrpSpPr/>
          <p:nvPr/>
        </p:nvGrpSpPr>
        <p:grpSpPr>
          <a:xfrm>
            <a:off x="6744372" y="346125"/>
            <a:ext cx="5195117" cy="2000565"/>
            <a:chOff x="6653270" y="1205609"/>
            <a:chExt cx="5195117" cy="200056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76057C3-991B-4D78-AF79-45952BD8DA01}"/>
                </a:ext>
              </a:extLst>
            </p:cNvPr>
            <p:cNvGrpSpPr/>
            <p:nvPr/>
          </p:nvGrpSpPr>
          <p:grpSpPr>
            <a:xfrm>
              <a:off x="11294663" y="1226646"/>
              <a:ext cx="299132" cy="1958536"/>
              <a:chOff x="8327710" y="3564788"/>
              <a:chExt cx="361950" cy="2369829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C4E0B9D-FEDC-4745-903D-B4EC9D993943}"/>
                  </a:ext>
                </a:extLst>
              </p:cNvPr>
              <p:cNvSpPr/>
              <p:nvPr/>
            </p:nvSpPr>
            <p:spPr>
              <a:xfrm>
                <a:off x="8327710" y="3564788"/>
                <a:ext cx="361950" cy="2369829"/>
              </a:xfrm>
              <a:prstGeom prst="rect">
                <a:avLst/>
              </a:prstGeom>
              <a:solidFill>
                <a:srgbClr val="00FF00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9FDC350-8E00-4B69-A954-5F3FFBB1479B}"/>
                  </a:ext>
                </a:extLst>
              </p:cNvPr>
              <p:cNvSpPr/>
              <p:nvPr/>
            </p:nvSpPr>
            <p:spPr>
              <a:xfrm>
                <a:off x="8327710" y="3931436"/>
                <a:ext cx="361950" cy="363600"/>
              </a:xfrm>
              <a:prstGeom prst="rect">
                <a:avLst/>
              </a:prstGeom>
              <a:solidFill>
                <a:srgbClr val="00FF00">
                  <a:alpha val="7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996A5DA-A13A-40B2-BA46-A7C01407703F}"/>
                </a:ext>
              </a:extLst>
            </p:cNvPr>
            <p:cNvGrpSpPr/>
            <p:nvPr/>
          </p:nvGrpSpPr>
          <p:grpSpPr>
            <a:xfrm>
              <a:off x="6653270" y="1226646"/>
              <a:ext cx="299132" cy="1958536"/>
              <a:chOff x="2819636" y="3564788"/>
              <a:chExt cx="361950" cy="2369829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59DCC23-AA43-45DD-AA89-6449284F031C}"/>
                  </a:ext>
                </a:extLst>
              </p:cNvPr>
              <p:cNvSpPr/>
              <p:nvPr/>
            </p:nvSpPr>
            <p:spPr>
              <a:xfrm>
                <a:off x="2819636" y="3564788"/>
                <a:ext cx="361950" cy="2369829"/>
              </a:xfrm>
              <a:prstGeom prst="rect">
                <a:avLst/>
              </a:prstGeom>
              <a:gradFill flip="none" rotWithShape="1">
                <a:gsLst>
                  <a:gs pos="50000">
                    <a:srgbClr val="2E2E43"/>
                  </a:gs>
                  <a:gs pos="74000">
                    <a:srgbClr val="7F7FFF"/>
                  </a:gs>
                  <a:gs pos="96000">
                    <a:srgbClr val="2E2E4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4CDC7212-CE21-4516-8787-3BCEEB3B21F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1164" y="4830445"/>
                <a:ext cx="256000" cy="290743"/>
              </a:xfrm>
              <a:prstGeom prst="rect">
                <a:avLst/>
              </a:prstGeom>
              <a:noFill/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266A25F-9E90-4D11-82B1-E4D205EAF842}"/>
                </a:ext>
              </a:extLst>
            </p:cNvPr>
            <p:cNvGrpSpPr/>
            <p:nvPr/>
          </p:nvGrpSpPr>
          <p:grpSpPr>
            <a:xfrm>
              <a:off x="7053921" y="1205609"/>
              <a:ext cx="4794466" cy="2000565"/>
              <a:chOff x="1500555" y="700342"/>
              <a:chExt cx="5801304" cy="2420684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A085AA6-FF9D-460A-9AD1-164C86B75ACC}"/>
                  </a:ext>
                </a:extLst>
              </p:cNvPr>
              <p:cNvSpPr/>
              <p:nvPr/>
            </p:nvSpPr>
            <p:spPr>
              <a:xfrm rot="16200000">
                <a:off x="2586249" y="1418559"/>
                <a:ext cx="2368800" cy="983277"/>
              </a:xfrm>
              <a:prstGeom prst="rect">
                <a:avLst/>
              </a:prstGeom>
              <a:solidFill>
                <a:srgbClr val="FFFF00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6220241A-5438-401C-9D4A-C3EFA8DA2E7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1817" y="700342"/>
                <a:ext cx="4300042" cy="2420684"/>
              </a:xfrm>
              <a:prstGeom prst="rect">
                <a:avLst/>
              </a:prstGeom>
            </p:spPr>
          </p:pic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6512E57-9E46-43B5-B53E-A5D3F2FB347D}"/>
                  </a:ext>
                </a:extLst>
              </p:cNvPr>
              <p:cNvSpPr/>
              <p:nvPr/>
            </p:nvSpPr>
            <p:spPr>
              <a:xfrm>
                <a:off x="4263053" y="726514"/>
                <a:ext cx="2368800" cy="983277"/>
              </a:xfrm>
              <a:prstGeom prst="rect">
                <a:avLst/>
              </a:prstGeom>
              <a:solidFill>
                <a:srgbClr val="00FF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2" name="Picture 41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oldsymbol{V}_{w}&#10;$$&#10;}&#10;&#10;&#10;&#10;\end{document}" title="IguanaTex Bitmap Display">
                <a:extLst>
                  <a:ext uri="{FF2B5EF4-FFF2-40B4-BE49-F238E27FC236}">
                    <a16:creationId xmlns:a16="http://schemas.microsoft.com/office/drawing/2014/main" id="{0FF326DB-12F9-4F43-966D-3D3D5744EB3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0529" y="1090152"/>
                <a:ext cx="431543" cy="256000"/>
              </a:xfrm>
              <a:prstGeom prst="rect">
                <a:avLst/>
              </a:prstGeom>
            </p:spPr>
          </p:pic>
          <p:pic>
            <p:nvPicPr>
              <p:cNvPr id="43" name="Picture 42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\boldsymbol{V}_{c}$$&#10;&#10;}&#10;&#10;&#10;&#10;\end{document}" title="IguanaTex Bitmap Display">
                <a:extLst>
                  <a:ext uri="{FF2B5EF4-FFF2-40B4-BE49-F238E27FC236}">
                    <a16:creationId xmlns:a16="http://schemas.microsoft.com/office/drawing/2014/main" id="{6A9969DB-CD02-4672-B2F6-4C245C7D080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5049" y="1782197"/>
                <a:ext cx="371200" cy="256000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937A356B-27B1-4E2F-AC26-1BF74AFD965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0405" y="2044482"/>
                <a:ext cx="263314" cy="184686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3A688972-831B-436C-A1B5-52020DCDC3A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0555" y="1774049"/>
                <a:ext cx="1440183" cy="195109"/>
              </a:xfrm>
              <a:prstGeom prst="rect">
                <a:avLst/>
              </a:prstGeom>
            </p:spPr>
          </p:pic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525E65E-F2DF-464C-B5E5-1302D2F96491}"/>
                  </a:ext>
                </a:extLst>
              </p:cNvPr>
              <p:cNvSpPr/>
              <p:nvPr/>
            </p:nvSpPr>
            <p:spPr>
              <a:xfrm>
                <a:off x="4274551" y="726514"/>
                <a:ext cx="361950" cy="983277"/>
              </a:xfrm>
              <a:prstGeom prst="rect">
                <a:avLst/>
              </a:prstGeom>
              <a:solidFill>
                <a:srgbClr val="00FF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55967B-D741-4799-8FF2-E4C2CD6E456D}"/>
                  </a:ext>
                </a:extLst>
              </p:cNvPr>
              <p:cNvSpPr/>
              <p:nvPr/>
            </p:nvSpPr>
            <p:spPr>
              <a:xfrm>
                <a:off x="5909282" y="726514"/>
                <a:ext cx="361950" cy="983277"/>
              </a:xfrm>
              <a:prstGeom prst="rect">
                <a:avLst/>
              </a:prstGeom>
              <a:solidFill>
                <a:srgbClr val="00FF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FFAB7C8-998E-4CE8-A6BC-48F56B5A255C}"/>
                  </a:ext>
                </a:extLst>
              </p:cNvPr>
              <p:cNvSpPr/>
              <p:nvPr/>
            </p:nvSpPr>
            <p:spPr>
              <a:xfrm>
                <a:off x="6274110" y="726514"/>
                <a:ext cx="361950" cy="983277"/>
              </a:xfrm>
              <a:prstGeom prst="rect">
                <a:avLst/>
              </a:prstGeom>
              <a:solidFill>
                <a:srgbClr val="00FF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63E396D-5C71-451C-9428-09FAFDBE8625}"/>
                  </a:ext>
                </a:extLst>
              </p:cNvPr>
              <p:cNvSpPr/>
              <p:nvPr/>
            </p:nvSpPr>
            <p:spPr>
              <a:xfrm rot="16200000">
                <a:off x="3589674" y="422744"/>
                <a:ext cx="361950" cy="983277"/>
              </a:xfrm>
              <a:prstGeom prst="rect">
                <a:avLst/>
              </a:prstGeom>
              <a:solidFill>
                <a:srgbClr val="FFFF00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C918E9E-FEA5-4DDA-B6CF-0D263B4878C2}"/>
                  </a:ext>
                </a:extLst>
              </p:cNvPr>
              <p:cNvSpPr/>
              <p:nvPr/>
            </p:nvSpPr>
            <p:spPr>
              <a:xfrm rot="16200000">
                <a:off x="3589675" y="783431"/>
                <a:ext cx="361950" cy="983277"/>
              </a:xfrm>
              <a:prstGeom prst="rect">
                <a:avLst/>
              </a:prstGeom>
              <a:solidFill>
                <a:srgbClr val="FFFF00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A670DFD-6E97-4EF0-906C-6B05DDBD0979}"/>
                  </a:ext>
                </a:extLst>
              </p:cNvPr>
              <p:cNvSpPr/>
              <p:nvPr/>
            </p:nvSpPr>
            <p:spPr>
              <a:xfrm rot="16200000">
                <a:off x="3589674" y="2429767"/>
                <a:ext cx="361950" cy="983277"/>
              </a:xfrm>
              <a:prstGeom prst="rect">
                <a:avLst/>
              </a:prstGeom>
              <a:solidFill>
                <a:srgbClr val="FFFF00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28D8541-B3A0-4AFC-9D26-9CB95CBA22F3}"/>
                  </a:ext>
                </a:extLst>
              </p:cNvPr>
              <p:cNvSpPr/>
              <p:nvPr/>
            </p:nvSpPr>
            <p:spPr>
              <a:xfrm rot="16200000">
                <a:off x="3589674" y="2068274"/>
                <a:ext cx="361950" cy="983277"/>
              </a:xfrm>
              <a:prstGeom prst="rect">
                <a:avLst/>
              </a:prstGeom>
              <a:solidFill>
                <a:srgbClr val="FFFF00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3537A92-054D-4F57-87D2-B5BE46CFB6F4}"/>
                  </a:ext>
                </a:extLst>
              </p:cNvPr>
              <p:cNvSpPr/>
              <p:nvPr/>
            </p:nvSpPr>
            <p:spPr>
              <a:xfrm>
                <a:off x="4641224" y="726514"/>
                <a:ext cx="361950" cy="983277"/>
              </a:xfrm>
              <a:prstGeom prst="rect">
                <a:avLst/>
              </a:prstGeom>
              <a:solidFill>
                <a:srgbClr val="00FF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F8DC493-FE54-4315-9495-BE9B92123B4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49667" y="4252391"/>
            <a:ext cx="6295140" cy="252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3DBF1A0-7B39-4088-8C83-6D9FD8298A3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90619" y="4259005"/>
            <a:ext cx="6295140" cy="25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6920BF-DFCF-4C46-B716-F04B067A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545432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Word2Vec – Negative Sampling</a:t>
            </a:r>
          </a:p>
        </p:txBody>
      </p:sp>
      <p:pic>
        <p:nvPicPr>
          <p:cNvPr id="4" name="Picture 3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When the size of the vocabulary is large ${\color{cyan}\left|\mathcal{V}\right|}$,\\&#10;the optimization is not trivial.&#10;\end{itemize}}&#10;&#10;&#10;&#10;\end{document}" title="IguanaTex Bitmap Display">
            <a:extLst>
              <a:ext uri="{FF2B5EF4-FFF2-40B4-BE49-F238E27FC236}">
                <a16:creationId xmlns:a16="http://schemas.microsoft.com/office/drawing/2014/main" id="{4E9609D3-8257-4705-95EC-2CD8F33829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40" y="728701"/>
            <a:ext cx="6180573" cy="650972"/>
          </a:xfrm>
          <a:prstGeom prst="rect">
            <a:avLst/>
          </a:prstGeom>
        </p:spPr>
      </p:pic>
      <p:pic>
        <p:nvPicPr>
          <p:cNvPr id="9" name="Picture 8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Let ${\color{yellow}P_{\mathcal{V}}}$ be a probability of the word ${\color{cyan}w}$:&#10;\end{itemize}&#10;&#10;}&#10;&#10;&#10;&#10;\end{document}" title="IguanaTex Bitmap Display">
            <a:extLst>
              <a:ext uri="{FF2B5EF4-FFF2-40B4-BE49-F238E27FC236}">
                <a16:creationId xmlns:a16="http://schemas.microsoft.com/office/drawing/2014/main" id="{39A93C83-A536-49D0-B611-C56BA2698EF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58" y="1585591"/>
            <a:ext cx="5434517" cy="276115"/>
          </a:xfrm>
          <a:prstGeom prst="rect">
            <a:avLst/>
          </a:prstGeom>
        </p:spPr>
      </p:pic>
      <p:pic>
        <p:nvPicPr>
          <p:cNvPr id="12" name="Picture 11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{\color{yellow}P_{\mathcal{V}}}\left({\color{cyan}w}\right)=\frac{f^{\frac{3}{4}}\left({\color{cyan}w}\right)}{\sum_{w_{i}\in\mathcal{{\color{cyan}V}}}f^{\frac{3}{4}}\left(w_{i}\right)}&#10;$$&#10;}&#10;&#10;&#10;&#10;\end{document}" title="IguanaTex Bitmap Display">
            <a:extLst>
              <a:ext uri="{FF2B5EF4-FFF2-40B4-BE49-F238E27FC236}">
                <a16:creationId xmlns:a16="http://schemas.microsoft.com/office/drawing/2014/main" id="{A02CA193-ED80-4F45-98D6-49FE3C5ED0E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41" y="2107129"/>
            <a:ext cx="3293258" cy="874058"/>
          </a:xfrm>
          <a:prstGeom prst="rect">
            <a:avLst/>
          </a:prstGeom>
        </p:spPr>
      </p:pic>
      <p:pic>
        <p:nvPicPr>
          <p:cNvPr id="14" name="Picture 13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where ${\color{cyan}f\left(w\right)\in\left[0,1\right]}$ is the frequency of ${\color{cyan}w}$&#10;appears in the corpus.&#10;}&#10;&#10;&#10;&#10;\end{document}" title="IguanaTex Bitmap Display">
            <a:extLst>
              <a:ext uri="{FF2B5EF4-FFF2-40B4-BE49-F238E27FC236}">
                <a16:creationId xmlns:a16="http://schemas.microsoft.com/office/drawing/2014/main" id="{6AB659CE-8C88-45D2-8121-A32A991B106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12" y="3199294"/>
            <a:ext cx="8442512" cy="305371"/>
          </a:xfrm>
          <a:prstGeom prst="rect">
            <a:avLst/>
          </a:prstGeom>
        </p:spPr>
      </p:pic>
      <p:pic>
        <p:nvPicPr>
          <p:cNvPr id="16" name="Picture 15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The power ${\color{yellow}\left(\cdot\right)^{\frac{3}{4}}}$ makes less frequent&#10;words to be sampled more often:&#10;\end{itemize}&#10;}&#10;&#10;&#10;&#10;\end{document}" title="IguanaTex Bitmap Display">
            <a:extLst>
              <a:ext uri="{FF2B5EF4-FFF2-40B4-BE49-F238E27FC236}">
                <a16:creationId xmlns:a16="http://schemas.microsoft.com/office/drawing/2014/main" id="{F00D00BD-60D5-43BA-A097-F798760A252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34" y="3703476"/>
            <a:ext cx="9395201" cy="41142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7BC3EB-C713-4645-A412-0C2D5395C109}"/>
              </a:ext>
            </a:extLst>
          </p:cNvPr>
          <p:cNvCxnSpPr>
            <a:cxnSpLocks/>
          </p:cNvCxnSpPr>
          <p:nvPr/>
        </p:nvCxnSpPr>
        <p:spPr>
          <a:xfrm>
            <a:off x="2243572" y="6273316"/>
            <a:ext cx="6516724" cy="0"/>
          </a:xfrm>
          <a:prstGeom prst="line">
            <a:avLst/>
          </a:prstGeom>
          <a:ln w="2857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FA5139E1-C343-4178-9226-8369E7EEDA34}"/>
              </a:ext>
            </a:extLst>
          </p:cNvPr>
          <p:cNvCxnSpPr>
            <a:cxnSpLocks/>
          </p:cNvCxnSpPr>
          <p:nvPr/>
        </p:nvCxnSpPr>
        <p:spPr>
          <a:xfrm>
            <a:off x="3287688" y="4581128"/>
            <a:ext cx="6539358" cy="0"/>
          </a:xfrm>
          <a:prstGeom prst="line">
            <a:avLst/>
          </a:prstGeom>
          <a:ln w="2857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26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definecolor{T}{rgb}{0.5,.5,1}&#10;\begin{document}&#10;&#10;{\color{white}&#10;$$&#10;\arg\min_{{\color{cyan}\boldsymbol{z}_{k}},{\color{green}\boldsymbol{v}_{c}},{\color{lime}\tilde{\boldsymbol{v}}_{c}}}-\left\langle {\color{green}\left[\begin{matrix}1\\&#10;0&#10;\end{matrix}\right]},\log\left({\color{T}\tilde{\boldsymbol{p}}}\right)\right\rangle &#10;$$&#10;}&#10;&#10;&#10;&#10;\end{document}" title="IguanaTex Bitmap Display">
            <a:extLst>
              <a:ext uri="{FF2B5EF4-FFF2-40B4-BE49-F238E27FC236}">
                <a16:creationId xmlns:a16="http://schemas.microsoft.com/office/drawing/2014/main" id="{3C38CCDD-B4CC-4D4C-8103-7A8344525D3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92" y="5143099"/>
            <a:ext cx="3629715" cy="731429"/>
          </a:xfrm>
          <a:prstGeom prst="rect">
            <a:avLst/>
          </a:prstGeom>
          <a:solidFill>
            <a:srgbClr val="00B0F0">
              <a:alpha val="15000"/>
            </a:srgbClr>
          </a:solidFill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784E3921-DEDF-45C1-9A10-08C80A01CBFB}"/>
              </a:ext>
            </a:extLst>
          </p:cNvPr>
          <p:cNvSpPr/>
          <p:nvPr/>
        </p:nvSpPr>
        <p:spPr>
          <a:xfrm>
            <a:off x="4726999" y="2480685"/>
            <a:ext cx="2153454" cy="893888"/>
          </a:xfrm>
          <a:prstGeom prst="rect">
            <a:avLst/>
          </a:prstGeom>
          <a:solidFill>
            <a:srgbClr val="00FFFF">
              <a:alpha val="1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75BBBF4-D5DE-4C50-8B52-9A5ECC610B3C}"/>
              </a:ext>
            </a:extLst>
          </p:cNvPr>
          <p:cNvSpPr/>
          <p:nvPr/>
        </p:nvSpPr>
        <p:spPr>
          <a:xfrm rot="16200000">
            <a:off x="3202632" y="3109817"/>
            <a:ext cx="2153455" cy="893888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BB5FB52-C9E5-4F94-8455-F72AB0F3BAF0}"/>
              </a:ext>
            </a:extLst>
          </p:cNvPr>
          <p:cNvGrpSpPr/>
          <p:nvPr/>
        </p:nvGrpSpPr>
        <p:grpSpPr>
          <a:xfrm>
            <a:off x="3832320" y="3979202"/>
            <a:ext cx="893888" cy="329045"/>
            <a:chOff x="8120868" y="6017935"/>
            <a:chExt cx="893888" cy="329045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7658501A-FF78-41F7-80FF-22C1D4935DD5}"/>
                </a:ext>
              </a:extLst>
            </p:cNvPr>
            <p:cNvSpPr/>
            <p:nvPr/>
          </p:nvSpPr>
          <p:spPr>
            <a:xfrm rot="16200000">
              <a:off x="8403289" y="5735514"/>
              <a:ext cx="329045" cy="893888"/>
            </a:xfrm>
            <a:prstGeom prst="rect">
              <a:avLst/>
            </a:prstGeom>
            <a:solidFill>
              <a:srgbClr val="BFFF00">
                <a:alpha val="5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C90172C3-097B-48BA-9304-3F8ACBE8EE91}"/>
                </a:ext>
              </a:extLst>
            </p:cNvPr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2571" y="6069118"/>
              <a:ext cx="279771" cy="254172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CDA727EF-6907-42D7-973E-FCEA86B0D8E5}"/>
              </a:ext>
            </a:extLst>
          </p:cNvPr>
          <p:cNvGrpSpPr/>
          <p:nvPr/>
        </p:nvGrpSpPr>
        <p:grpSpPr>
          <a:xfrm>
            <a:off x="3832318" y="2816812"/>
            <a:ext cx="893888" cy="329045"/>
            <a:chOff x="8120866" y="4855545"/>
            <a:chExt cx="893888" cy="329045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6D8B13B-45BE-40C4-9CAC-2D0F92109290}"/>
                </a:ext>
              </a:extLst>
            </p:cNvPr>
            <p:cNvSpPr/>
            <p:nvPr/>
          </p:nvSpPr>
          <p:spPr>
            <a:xfrm rot="16200000">
              <a:off x="8403287" y="4573124"/>
              <a:ext cx="329045" cy="893888"/>
            </a:xfrm>
            <a:prstGeom prst="rect">
              <a:avLst/>
            </a:prstGeom>
            <a:solidFill>
              <a:srgbClr val="00FF00">
                <a:alpha val="5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3BC3CC5F-CE05-4EE0-B8D2-EBF34AF14F70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2571" y="4950750"/>
              <a:ext cx="279771" cy="184686"/>
            </a:xfrm>
            <a:prstGeom prst="rect">
              <a:avLst/>
            </a:pr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CCA870E-DFE4-48E0-BA45-4EB9D43FB031}"/>
              </a:ext>
            </a:extLst>
          </p:cNvPr>
          <p:cNvGrpSpPr/>
          <p:nvPr/>
        </p:nvGrpSpPr>
        <p:grpSpPr>
          <a:xfrm>
            <a:off x="8004212" y="5050643"/>
            <a:ext cx="3829644" cy="897059"/>
            <a:chOff x="6620614" y="2192970"/>
            <a:chExt cx="3829644" cy="897059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DF0BDFA-6087-40A0-A169-FEED26B01F60}"/>
                </a:ext>
              </a:extLst>
            </p:cNvPr>
            <p:cNvSpPr/>
            <p:nvPr/>
          </p:nvSpPr>
          <p:spPr>
            <a:xfrm>
              <a:off x="6620614" y="2192970"/>
              <a:ext cx="3829644" cy="897059"/>
            </a:xfrm>
            <a:prstGeom prst="rect">
              <a:avLst/>
            </a:prstGeom>
            <a:solidFill>
              <a:srgbClr val="04C1FC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1" name="Picture 140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definecolor{T}{rgb}{.5,.5,1}&#10;\begin{document}&#10;&#10;{\color{white}&#10;$$&#10;\arg\min_{{\color{yellow}\boldsymbol{V}_{c}},{\color{cyan}\boldsymbol{V}_{w}}}-\frac{1}{N}\sum_{i=1}^{N}{\color{green}\boldsymbol{y}_{i}^{T}}\log\left({\color{T}\hat{\boldsymbol{y}}_{i}}\right)&#10;$$&#10;}&#10;&#10;&#10;&#10;\end{document}" title="IguanaTex Bitmap Display">
              <a:extLst>
                <a:ext uri="{FF2B5EF4-FFF2-40B4-BE49-F238E27FC236}">
                  <a16:creationId xmlns:a16="http://schemas.microsoft.com/office/drawing/2014/main" id="{1C88813F-CA0C-4539-B801-4CBCB5E4637A}"/>
                </a:ext>
              </a:extLst>
            </p:cNvPr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6407" y="2199899"/>
              <a:ext cx="3818058" cy="88320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01B00A2-2311-4BE8-9E5D-45E64E531266}"/>
              </a:ext>
            </a:extLst>
          </p:cNvPr>
          <p:cNvGrpSpPr/>
          <p:nvPr/>
        </p:nvGrpSpPr>
        <p:grpSpPr>
          <a:xfrm>
            <a:off x="6880454" y="2480033"/>
            <a:ext cx="329045" cy="2154390"/>
            <a:chOff x="8327710" y="3564788"/>
            <a:chExt cx="361950" cy="2369829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1B9053D-08BA-467F-8FFA-36FF7EFC2D8E}"/>
                </a:ext>
              </a:extLst>
            </p:cNvPr>
            <p:cNvSpPr/>
            <p:nvPr/>
          </p:nvSpPr>
          <p:spPr>
            <a:xfrm>
              <a:off x="8327710" y="3564788"/>
              <a:ext cx="361950" cy="2369829"/>
            </a:xfrm>
            <a:prstGeom prst="rect">
              <a:avLst/>
            </a:prstGeom>
            <a:solidFill>
              <a:srgbClr val="00FF00">
                <a:alpha val="1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6770EDD-70B8-4621-89DA-ECFDD6118DFA}"/>
                </a:ext>
              </a:extLst>
            </p:cNvPr>
            <p:cNvSpPr/>
            <p:nvPr/>
          </p:nvSpPr>
          <p:spPr>
            <a:xfrm>
              <a:off x="8327710" y="4843991"/>
              <a:ext cx="361950" cy="363600"/>
            </a:xfrm>
            <a:prstGeom prst="rect">
              <a:avLst/>
            </a:prstGeom>
            <a:solidFill>
              <a:srgbClr val="00FF00">
                <a:alpha val="7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6" name="Picture 95">
            <a:extLst>
              <a:ext uri="{FF2B5EF4-FFF2-40B4-BE49-F238E27FC236}">
                <a16:creationId xmlns:a16="http://schemas.microsoft.com/office/drawing/2014/main" id="{13E44BCE-AA63-4497-9FE0-499C5DB068B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1" y="2456892"/>
            <a:ext cx="3909128" cy="2200622"/>
          </a:xfrm>
          <a:prstGeom prst="rect">
            <a:avLst/>
          </a:prstGeom>
        </p:spPr>
      </p:pic>
      <p:pic>
        <p:nvPicPr>
          <p:cNvPr id="103" name="Picture 102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oldsymbol{V}_{w}&#10;$$&#10;}&#10;&#10;&#10;&#10;\end{document}" title="IguanaTex Bitmap Display">
            <a:extLst>
              <a:ext uri="{FF2B5EF4-FFF2-40B4-BE49-F238E27FC236}">
                <a16:creationId xmlns:a16="http://schemas.microsoft.com/office/drawing/2014/main" id="{C9C8304B-EA1B-4FAC-B91D-840C0119EE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907" y="2811265"/>
            <a:ext cx="392312" cy="232727"/>
          </a:xfrm>
          <a:prstGeom prst="rect">
            <a:avLst/>
          </a:prstGeom>
        </p:spPr>
      </p:pic>
      <p:pic>
        <p:nvPicPr>
          <p:cNvPr id="104" name="Picture 103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\boldsymbol{V}_{c}$$&#10;&#10;}&#10;&#10;&#10;&#10;\end{document}" title="IguanaTex Bitmap Display">
            <a:extLst>
              <a:ext uri="{FF2B5EF4-FFF2-40B4-BE49-F238E27FC236}">
                <a16:creationId xmlns:a16="http://schemas.microsoft.com/office/drawing/2014/main" id="{6CC7769E-9AD9-4F89-A96C-212CCBD133A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32" y="3440397"/>
            <a:ext cx="337454" cy="232727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C3BC3920-4B52-482A-A1BA-B39CCB4B0CC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683" y="4346756"/>
            <a:ext cx="239376" cy="167896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9C894161-E38F-4308-BE46-1752662968F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38" y="3432989"/>
            <a:ext cx="1309257" cy="177372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B45E2DEC-2C93-4A38-9CCB-8AD2BED2838B}"/>
              </a:ext>
            </a:extLst>
          </p:cNvPr>
          <p:cNvGrpSpPr/>
          <p:nvPr/>
        </p:nvGrpSpPr>
        <p:grpSpPr>
          <a:xfrm>
            <a:off x="1774922" y="2480033"/>
            <a:ext cx="329045" cy="2154390"/>
            <a:chOff x="2819636" y="3564788"/>
            <a:chExt cx="361950" cy="2369829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BBDC508-AABF-4FDB-8755-A3B4FA94C52E}"/>
                </a:ext>
              </a:extLst>
            </p:cNvPr>
            <p:cNvSpPr/>
            <p:nvPr/>
          </p:nvSpPr>
          <p:spPr>
            <a:xfrm>
              <a:off x="2819636" y="3564788"/>
              <a:ext cx="361950" cy="2369829"/>
            </a:xfrm>
            <a:prstGeom prst="rect">
              <a:avLst/>
            </a:prstGeom>
            <a:gradFill flip="none" rotWithShape="1">
              <a:gsLst>
                <a:gs pos="50000">
                  <a:srgbClr val="2E2E43"/>
                </a:gs>
                <a:gs pos="74000">
                  <a:srgbClr val="7F7FFF"/>
                </a:gs>
                <a:gs pos="96000">
                  <a:srgbClr val="2E2E4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35BFB950-F390-4C3E-84D6-3A59E0B5C3D4}"/>
                </a:ext>
              </a:extLst>
            </p:cNvPr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1164" y="4830445"/>
              <a:ext cx="256000" cy="290743"/>
            </a:xfrm>
            <a:prstGeom prst="rect">
              <a:avLst/>
            </a:prstGeom>
            <a:noFill/>
          </p:spPr>
        </p:pic>
      </p:grpSp>
      <p:pic>
        <p:nvPicPr>
          <p:cNvPr id="125" name="Picture 124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P_{\mathcal{V}}\left({\color{cyan}w}\right)=\frac{f^{\frac{3}{4}}\left({\color{cyan}w}\right)}{\sum_{w_{i}\in\mathcal{{\color{cyan}V}}}f^{\frac{3}{4}}\left(w_{i}\right)}&#10;$$&#10;}&#10;&#10;&#10;&#10;\end{document}" title="IguanaTex Bitmap Display">
            <a:extLst>
              <a:ext uri="{FF2B5EF4-FFF2-40B4-BE49-F238E27FC236}">
                <a16:creationId xmlns:a16="http://schemas.microsoft.com/office/drawing/2014/main" id="{B5811D0B-3405-4860-9B02-71975476D0D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939" y="80742"/>
            <a:ext cx="2721701" cy="722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6920BF-DFCF-4C46-B716-F04B067A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545432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Word2Vec – Negative Sampling</a:t>
            </a:r>
          </a:p>
        </p:txBody>
      </p:sp>
      <p:pic>
        <p:nvPicPr>
          <p:cNvPr id="8" name="Picture 7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Given a true pair $\left({\color{green}\boldsymbol{x}_{i}},{\color{green}\boldsymbol{y}_{i}}\right)$,&#10;we create a fake (negative) pair $\left({\color{green}\boldsymbol{x}_{i}},{\color{lime}\tilde{\boldsymbol{y}}_{i}}\right)$,\\&#10;where ${\color{lime}\tilde{\boldsymbol{y}}_{i}}$ is one-hot vector of a random&#10;word ${\color{lime}\tilde{w}\sim P_{\mathcal{V}}}$.&#10;\end{itemize}&#10;}&#10;&#10;&#10;&#10;\end{document}" title="IguanaTex Bitmap Display">
            <a:extLst>
              <a:ext uri="{FF2B5EF4-FFF2-40B4-BE49-F238E27FC236}">
                <a16:creationId xmlns:a16="http://schemas.microsoft.com/office/drawing/2014/main" id="{F78763C6-C273-459C-9BB9-19611F3FB79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36" y="743520"/>
            <a:ext cx="9144686" cy="66925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C09EB22-8220-4909-9201-1DDCB32C5937}"/>
              </a:ext>
            </a:extLst>
          </p:cNvPr>
          <p:cNvGrpSpPr/>
          <p:nvPr/>
        </p:nvGrpSpPr>
        <p:grpSpPr>
          <a:xfrm>
            <a:off x="4510284" y="5399466"/>
            <a:ext cx="2800085" cy="247688"/>
            <a:chOff x="4573671" y="5662271"/>
            <a:chExt cx="2800085" cy="247688"/>
          </a:xfrm>
        </p:grpSpPr>
        <p:pic>
          <p:nvPicPr>
            <p:cNvPr id="25" name="Picture 24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yellow}&#10;cross-entropy loss}&#10;&#10;&#10;&#10;\end{document}" title="IguanaTex Bitmap Display">
              <a:extLst>
                <a:ext uri="{FF2B5EF4-FFF2-40B4-BE49-F238E27FC236}">
                  <a16:creationId xmlns:a16="http://schemas.microsoft.com/office/drawing/2014/main" id="{629C999B-3BBA-45A4-A89E-63AFFF76372D}"/>
                </a:ext>
              </a:extLst>
            </p:cNvPr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5885" y="5662271"/>
              <a:ext cx="2097871" cy="247688"/>
            </a:xfrm>
            <a:prstGeom prst="rect">
              <a:avLst/>
            </a:prstGeom>
          </p:spPr>
        </p:pic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5CE48DEB-F2E2-44C8-AB07-8DAD029931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3671" y="5786115"/>
              <a:ext cx="612068" cy="0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C5A1281-FF14-402C-9F8A-3D641819C798}"/>
              </a:ext>
            </a:extLst>
          </p:cNvPr>
          <p:cNvGrpSpPr/>
          <p:nvPr/>
        </p:nvGrpSpPr>
        <p:grpSpPr>
          <a:xfrm>
            <a:off x="5891460" y="2480754"/>
            <a:ext cx="329045" cy="893888"/>
            <a:chOff x="10180008" y="4521868"/>
            <a:chExt cx="329045" cy="893888"/>
          </a:xfrm>
          <a:solidFill>
            <a:srgbClr val="00FFFF">
              <a:alpha val="75000"/>
            </a:srgbClr>
          </a:solidFill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EDDBC69B-8D70-40AA-867F-DC9D0E01A74C}"/>
                </a:ext>
              </a:extLst>
            </p:cNvPr>
            <p:cNvSpPr/>
            <p:nvPr/>
          </p:nvSpPr>
          <p:spPr>
            <a:xfrm>
              <a:off x="10180008" y="4521868"/>
              <a:ext cx="329045" cy="89388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430AEF89-A8B6-4846-B228-27A75CAC5094}"/>
                </a:ext>
              </a:extLst>
            </p:cNvPr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8875" y="4897545"/>
              <a:ext cx="290743" cy="184686"/>
            </a:xfrm>
            <a:prstGeom prst="rect">
              <a:avLst/>
            </a:prstGeom>
            <a:noFill/>
          </p:spPr>
        </p:pic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79BD420-8679-4E24-A16B-8A690B7E47C8}"/>
              </a:ext>
            </a:extLst>
          </p:cNvPr>
          <p:cNvGrpSpPr/>
          <p:nvPr/>
        </p:nvGrpSpPr>
        <p:grpSpPr>
          <a:xfrm>
            <a:off x="515380" y="2483135"/>
            <a:ext cx="329045" cy="2154390"/>
            <a:chOff x="4758843" y="4563887"/>
            <a:chExt cx="329045" cy="2154390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7FA9244E-1731-4F64-8023-35019944D274}"/>
                </a:ext>
              </a:extLst>
            </p:cNvPr>
            <p:cNvGrpSpPr/>
            <p:nvPr/>
          </p:nvGrpSpPr>
          <p:grpSpPr>
            <a:xfrm>
              <a:off x="4758843" y="4563887"/>
              <a:ext cx="329045" cy="2154390"/>
              <a:chOff x="8327710" y="3564788"/>
              <a:chExt cx="361950" cy="2369829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1351AE40-A85D-4F8D-9DD1-8841A4B9E398}"/>
                  </a:ext>
                </a:extLst>
              </p:cNvPr>
              <p:cNvSpPr/>
              <p:nvPr/>
            </p:nvSpPr>
            <p:spPr>
              <a:xfrm>
                <a:off x="8327710" y="3564788"/>
                <a:ext cx="361950" cy="2369829"/>
              </a:xfrm>
              <a:prstGeom prst="rect">
                <a:avLst/>
              </a:prstGeom>
              <a:solidFill>
                <a:srgbClr val="BFFF00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20080F78-BE9E-4AF0-AC17-1CEA9992F87A}"/>
                  </a:ext>
                </a:extLst>
              </p:cNvPr>
              <p:cNvSpPr/>
              <p:nvPr/>
            </p:nvSpPr>
            <p:spPr>
              <a:xfrm>
                <a:off x="8327710" y="5210463"/>
                <a:ext cx="361950" cy="363600"/>
              </a:xfrm>
              <a:prstGeom prst="rect">
                <a:avLst/>
              </a:prstGeom>
              <a:solidFill>
                <a:srgbClr val="BFFF00">
                  <a:alpha val="7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B1E601DC-85B1-4C5B-B0B4-482E98E74782}"/>
                </a:ext>
              </a:extLst>
            </p:cNvPr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6527" y="5410393"/>
              <a:ext cx="232727" cy="257663"/>
            </a:xfrm>
            <a:prstGeom prst="rect">
              <a:avLst/>
            </a:prstGeom>
            <a:noFill/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1555B031-43CD-4158-BC3D-846E0012C1A5}"/>
              </a:ext>
            </a:extLst>
          </p:cNvPr>
          <p:cNvGrpSpPr/>
          <p:nvPr/>
        </p:nvGrpSpPr>
        <p:grpSpPr>
          <a:xfrm>
            <a:off x="972832" y="2483135"/>
            <a:ext cx="483661" cy="2154390"/>
            <a:chOff x="5216295" y="4563887"/>
            <a:chExt cx="483661" cy="2154390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A73F5F78-9DF9-425C-B215-BB8E1FBBB64D}"/>
                </a:ext>
              </a:extLst>
            </p:cNvPr>
            <p:cNvGrpSpPr/>
            <p:nvPr/>
          </p:nvGrpSpPr>
          <p:grpSpPr>
            <a:xfrm>
              <a:off x="5216295" y="4563887"/>
              <a:ext cx="329045" cy="2154390"/>
              <a:chOff x="8327710" y="3564788"/>
              <a:chExt cx="361950" cy="2369829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71C4EEDA-1A9C-4DC4-ABF5-9F053654BD8A}"/>
                  </a:ext>
                </a:extLst>
              </p:cNvPr>
              <p:cNvSpPr/>
              <p:nvPr/>
            </p:nvSpPr>
            <p:spPr>
              <a:xfrm>
                <a:off x="8327710" y="3564788"/>
                <a:ext cx="361950" cy="2369829"/>
              </a:xfrm>
              <a:prstGeom prst="rect">
                <a:avLst/>
              </a:prstGeom>
              <a:solidFill>
                <a:srgbClr val="00FF00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1021BE52-2D1D-4196-AE9A-CDCFC1FD29B4}"/>
                  </a:ext>
                </a:extLst>
              </p:cNvPr>
              <p:cNvSpPr/>
              <p:nvPr/>
            </p:nvSpPr>
            <p:spPr>
              <a:xfrm>
                <a:off x="8327710" y="3943506"/>
                <a:ext cx="361950" cy="363600"/>
              </a:xfrm>
              <a:prstGeom prst="rect">
                <a:avLst/>
              </a:prstGeom>
              <a:solidFill>
                <a:srgbClr val="00FF00">
                  <a:alpha val="7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A26C51CC-1C46-46A7-970C-5D12DC045F88}"/>
                </a:ext>
              </a:extLst>
            </p:cNvPr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3979" y="5473562"/>
              <a:ext cx="232727" cy="194494"/>
            </a:xfrm>
            <a:prstGeom prst="rect">
              <a:avLst/>
            </a:prstGeom>
            <a:noFill/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AFB4737B-7230-4A52-B33A-A00CC1223BB9}"/>
                </a:ext>
              </a:extLst>
            </p:cNvPr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6412" y="5754059"/>
              <a:ext cx="53544" cy="133860"/>
            </a:xfrm>
            <a:prstGeom prst="rect">
              <a:avLst/>
            </a:prstGeom>
          </p:spPr>
        </p:pic>
      </p:grpSp>
      <p:pic>
        <p:nvPicPr>
          <p:cNvPr id="12" name="Picture 11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Instead of consider the entire vocabulary ${\color{cyan}\mathcal{V}}$,\\&#10;we reduce the problem to the words correspond to ${\color{green}\boldsymbol{x}_{i}}$,&#10;${\color{green}\boldsymbol{y}_{i}}$, and ${\color{lime}\tilde{\boldsymbol{y}}_{i}}$:&#10;\end{itemize}}&#10;&#10;&#10;&#10;\end{document}" title="IguanaTex Bitmap Display">
            <a:extLst>
              <a:ext uri="{FF2B5EF4-FFF2-40B4-BE49-F238E27FC236}">
                <a16:creationId xmlns:a16="http://schemas.microsoft.com/office/drawing/2014/main" id="{88CF11B1-DCF3-4525-AA2A-A6503069FF8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61" y="1664804"/>
            <a:ext cx="8985599" cy="65462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E1634BF-03B8-4982-9870-8C37E1BC031B}"/>
              </a:ext>
            </a:extLst>
          </p:cNvPr>
          <p:cNvGrpSpPr/>
          <p:nvPr/>
        </p:nvGrpSpPr>
        <p:grpSpPr>
          <a:xfrm>
            <a:off x="7752184" y="2989066"/>
            <a:ext cx="3904338" cy="1093486"/>
            <a:chOff x="7752184" y="3127602"/>
            <a:chExt cx="3904338" cy="10934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96AC87-CE7E-4C80-903D-35293A28BA93}"/>
                </a:ext>
              </a:extLst>
            </p:cNvPr>
            <p:cNvGrpSpPr/>
            <p:nvPr>
              <p:custDataLst>
                <p:tags r:id="rId16"/>
              </p:custDataLst>
            </p:nvPr>
          </p:nvGrpSpPr>
          <p:grpSpPr>
            <a:xfrm>
              <a:off x="8400256" y="3127602"/>
              <a:ext cx="3256266" cy="1093486"/>
              <a:chOff x="8400256" y="3127602"/>
              <a:chExt cx="3256266" cy="1093486"/>
            </a:xfrm>
          </p:grpSpPr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3C42C49D-40AD-4BA2-AB5B-693EB5694D3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1029" y="3127602"/>
                <a:ext cx="1545493" cy="1093486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22ECA389-D758-4962-8DD4-F9CABF0F42B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71420" y="3643293"/>
                <a:ext cx="992914" cy="177372"/>
              </a:xfrm>
              <a:prstGeom prst="rect">
                <a:avLst/>
              </a:prstGeom>
            </p:spPr>
          </p:pic>
          <p:pic>
            <p:nvPicPr>
              <p:cNvPr id="15" name="Picture 14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definecolor{T}{rgb}{0.5,.5,1}&#10;\begin{document}&#10;&#10;{\color{white}&#10;$$&#10;{\color{T}\tilde{\boldsymbol{p}}}=&#10;$$&#10;}&#10;&#10;&#10;&#10;\end{document}" title="IguanaTex Bitmap Display">
                <a:extLst>
                  <a:ext uri="{FF2B5EF4-FFF2-40B4-BE49-F238E27FC236}">
                    <a16:creationId xmlns:a16="http://schemas.microsoft.com/office/drawing/2014/main" id="{53EF52CD-7E84-468E-80F3-1E0D28BAC50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00256" y="3575956"/>
                <a:ext cx="491886" cy="265143"/>
              </a:xfrm>
              <a:prstGeom prst="rect">
                <a:avLst/>
              </a:prstGeom>
            </p:spPr>
          </p:pic>
        </p:grp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582E997C-074C-4823-A4A7-18017BA43BDA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2184" y="3622441"/>
              <a:ext cx="457143" cy="17005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63DE52-A947-4AB9-9B6C-F050DE40F26F}"/>
              </a:ext>
            </a:extLst>
          </p:cNvPr>
          <p:cNvGrpSpPr/>
          <p:nvPr/>
        </p:nvGrpSpPr>
        <p:grpSpPr>
          <a:xfrm>
            <a:off x="10259394" y="3129080"/>
            <a:ext cx="1224512" cy="893888"/>
            <a:chOff x="10259394" y="3267616"/>
            <a:chExt cx="1224512" cy="893888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46CCA65-AEE9-4CB6-B33A-8F856C48821B}"/>
                </a:ext>
              </a:extLst>
            </p:cNvPr>
            <p:cNvGrpSpPr/>
            <p:nvPr/>
          </p:nvGrpSpPr>
          <p:grpSpPr>
            <a:xfrm>
              <a:off x="10259394" y="3267616"/>
              <a:ext cx="893888" cy="329045"/>
              <a:chOff x="8120866" y="4855545"/>
              <a:chExt cx="893888" cy="329045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BD16C1B-777D-4467-9E8C-69C49900786B}"/>
                  </a:ext>
                </a:extLst>
              </p:cNvPr>
              <p:cNvSpPr/>
              <p:nvPr/>
            </p:nvSpPr>
            <p:spPr>
              <a:xfrm rot="16200000">
                <a:off x="8403287" y="4573124"/>
                <a:ext cx="329045" cy="893888"/>
              </a:xfrm>
              <a:prstGeom prst="rect">
                <a:avLst/>
              </a:prstGeom>
              <a:solidFill>
                <a:srgbClr val="00FF00">
                  <a:alpha val="5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53E30DD4-9435-4A38-AAB9-E36820B8366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32571" y="4950750"/>
                <a:ext cx="279771" cy="184686"/>
              </a:xfrm>
              <a:prstGeom prst="rect">
                <a:avLst/>
              </a:prstGeom>
            </p:spPr>
          </p:pic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75C5BD68-2560-48DB-8060-2256685D0B3D}"/>
                </a:ext>
              </a:extLst>
            </p:cNvPr>
            <p:cNvGrpSpPr/>
            <p:nvPr/>
          </p:nvGrpSpPr>
          <p:grpSpPr>
            <a:xfrm>
              <a:off x="10259396" y="3596662"/>
              <a:ext cx="893888" cy="329045"/>
              <a:chOff x="8120868" y="6017935"/>
              <a:chExt cx="893888" cy="329045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D9BDC2B-BF63-4D1F-B5F1-3A422E6B833F}"/>
                  </a:ext>
                </a:extLst>
              </p:cNvPr>
              <p:cNvSpPr/>
              <p:nvPr/>
            </p:nvSpPr>
            <p:spPr>
              <a:xfrm rot="16200000">
                <a:off x="8403289" y="5735514"/>
                <a:ext cx="329045" cy="893888"/>
              </a:xfrm>
              <a:prstGeom prst="rect">
                <a:avLst/>
              </a:prstGeom>
              <a:solidFill>
                <a:srgbClr val="BFFF00">
                  <a:alpha val="5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22BE2FEA-A7F0-440E-A9CE-7C7959A7317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32571" y="6069118"/>
                <a:ext cx="279771" cy="254172"/>
              </a:xfrm>
              <a:prstGeom prst="rect">
                <a:avLst/>
              </a:prstGeom>
            </p:spPr>
          </p:pic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2DB2C097-D531-4B2D-A7F4-414902D02118}"/>
                </a:ext>
              </a:extLst>
            </p:cNvPr>
            <p:cNvGrpSpPr/>
            <p:nvPr/>
          </p:nvGrpSpPr>
          <p:grpSpPr>
            <a:xfrm>
              <a:off x="11154861" y="3267616"/>
              <a:ext cx="329045" cy="893888"/>
              <a:chOff x="10180008" y="4521868"/>
              <a:chExt cx="329045" cy="893888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315C0A45-2EA9-4648-8245-BD6E83E23B5D}"/>
                  </a:ext>
                </a:extLst>
              </p:cNvPr>
              <p:cNvSpPr/>
              <p:nvPr/>
            </p:nvSpPr>
            <p:spPr>
              <a:xfrm>
                <a:off x="10180008" y="4521868"/>
                <a:ext cx="329045" cy="893888"/>
              </a:xfrm>
              <a:prstGeom prst="rect">
                <a:avLst/>
              </a:prstGeom>
              <a:solidFill>
                <a:srgbClr val="00FFFF">
                  <a:alpha val="7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8EEC64E8-0F93-492F-930F-D5A5C5113E2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98875" y="4897545"/>
                <a:ext cx="290743" cy="184686"/>
              </a:xfrm>
              <a:prstGeom prst="rect">
                <a:avLst/>
              </a:prstGeom>
            </p:spPr>
          </p:pic>
        </p:grpSp>
      </p:grpSp>
      <p:pic>
        <p:nvPicPr>
          <p:cNvPr id="19" name="Picture 18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We optimize only w.r.t. ${\color{cyan}\boldsymbol{z}_{k}}$,${\color{green}\boldsymbol{v}_{c}}$,&#10;and ${\color{lime}\tilde{\boldsymbol{v}}_{c}}$:&#10;\end{itemize}&#10;}&#10;&#10;&#10;&#10;\end{document}" title="IguanaTex Bitmap Display">
            <a:extLst>
              <a:ext uri="{FF2B5EF4-FFF2-40B4-BE49-F238E27FC236}">
                <a16:creationId xmlns:a16="http://schemas.microsoft.com/office/drawing/2014/main" id="{FCCD7BBB-56EE-4E2A-8980-A0CFC32B961C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7" y="4797152"/>
            <a:ext cx="5414401" cy="272457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696410DE-84CC-4AC8-A5A4-7964814AFC2C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1" y="6501258"/>
            <a:ext cx="5944686" cy="276114"/>
          </a:xfrm>
          <a:prstGeom prst="rect">
            <a:avLst/>
          </a:prstGeom>
        </p:spPr>
      </p:pic>
      <p:pic>
        <p:nvPicPr>
          <p:cNvPr id="28" name="Picture 27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At each step (of the optimization), we draw a new negative sample.&#10;\end{itemize}}&#10;&#10;&#10;&#10;\end{document}" title="IguanaTex Bitmap Display">
            <a:extLst>
              <a:ext uri="{FF2B5EF4-FFF2-40B4-BE49-F238E27FC236}">
                <a16:creationId xmlns:a16="http://schemas.microsoft.com/office/drawing/2014/main" id="{A7D9695D-2618-4404-9A8C-5C0A79930E07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6021288"/>
            <a:ext cx="9252571" cy="30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3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20BF-DFCF-4C46-B716-F04B067A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545432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Word2Vec – Example</a:t>
            </a:r>
          </a:p>
        </p:txBody>
      </p:sp>
      <p:sp>
        <p:nvSpPr>
          <p:cNvPr id="29" name="Title 1 2">
            <a:extLst>
              <a:ext uri="{FF2B5EF4-FFF2-40B4-BE49-F238E27FC236}">
                <a16:creationId xmlns:a16="http://schemas.microsoft.com/office/drawing/2014/main" id="{A1495246-C9AE-4581-8DBB-5A643EDA06F2}"/>
              </a:ext>
            </a:extLst>
          </p:cNvPr>
          <p:cNvSpPr txBox="1">
            <a:spLocks/>
          </p:cNvSpPr>
          <p:nvPr/>
        </p:nvSpPr>
        <p:spPr>
          <a:xfrm>
            <a:off x="933933" y="6134390"/>
            <a:ext cx="3328688" cy="4507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hlinkClick r:id="rId19"/>
              </a:rPr>
              <a:t>Word2Vec – IMDb</a:t>
            </a:r>
            <a:endParaRPr lang="en-US" sz="2800" dirty="0"/>
          </a:p>
        </p:txBody>
      </p:sp>
      <p:pic>
        <p:nvPicPr>
          <p:cNvPr id="32" name="Picture 12 2" descr="Image result for python dark logo">
            <a:hlinkClick r:id="rId19"/>
            <a:extLst>
              <a:ext uri="{FF2B5EF4-FFF2-40B4-BE49-F238E27FC236}">
                <a16:creationId xmlns:a16="http://schemas.microsoft.com/office/drawing/2014/main" id="{FB568C2E-2749-43B0-88A2-F84F0BD32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clrChange>
              <a:clrFrom>
                <a:srgbClr val="051208"/>
              </a:clrFrom>
              <a:clrTo>
                <a:srgbClr val="05120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05" t="25200" r="39371" b="37525"/>
          <a:stretch/>
        </p:blipFill>
        <p:spPr bwMode="auto">
          <a:xfrm>
            <a:off x="1310610" y="3512773"/>
            <a:ext cx="2575334" cy="255628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0B1E7DF-D4FB-4913-BA5E-B63135B0DB19}"/>
              </a:ext>
            </a:extLst>
          </p:cNvPr>
          <p:cNvGrpSpPr/>
          <p:nvPr/>
        </p:nvGrpSpPr>
        <p:grpSpPr>
          <a:xfrm>
            <a:off x="6492044" y="168166"/>
            <a:ext cx="5195117" cy="2000565"/>
            <a:chOff x="6653270" y="1205609"/>
            <a:chExt cx="5195117" cy="20005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0451DE-D457-4867-9C9E-EF302A23273C}"/>
                </a:ext>
              </a:extLst>
            </p:cNvPr>
            <p:cNvGrpSpPr/>
            <p:nvPr/>
          </p:nvGrpSpPr>
          <p:grpSpPr>
            <a:xfrm>
              <a:off x="11294663" y="1226646"/>
              <a:ext cx="299132" cy="1958536"/>
              <a:chOff x="8327710" y="3564788"/>
              <a:chExt cx="361950" cy="2369829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10D1C57-96DD-4D2D-A821-70F01DA5BACE}"/>
                  </a:ext>
                </a:extLst>
              </p:cNvPr>
              <p:cNvSpPr/>
              <p:nvPr/>
            </p:nvSpPr>
            <p:spPr>
              <a:xfrm>
                <a:off x="8327710" y="3564788"/>
                <a:ext cx="361950" cy="2369829"/>
              </a:xfrm>
              <a:prstGeom prst="rect">
                <a:avLst/>
              </a:prstGeom>
              <a:solidFill>
                <a:srgbClr val="00FF00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7A81C12-DE63-4902-9958-C6EA5167B170}"/>
                  </a:ext>
                </a:extLst>
              </p:cNvPr>
              <p:cNvSpPr/>
              <p:nvPr/>
            </p:nvSpPr>
            <p:spPr>
              <a:xfrm>
                <a:off x="8327710" y="3931436"/>
                <a:ext cx="361950" cy="363600"/>
              </a:xfrm>
              <a:prstGeom prst="rect">
                <a:avLst/>
              </a:prstGeom>
              <a:solidFill>
                <a:srgbClr val="00FF00">
                  <a:alpha val="7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D3C48EA-E790-48FE-90A0-35892AC244E4}"/>
                </a:ext>
              </a:extLst>
            </p:cNvPr>
            <p:cNvGrpSpPr/>
            <p:nvPr/>
          </p:nvGrpSpPr>
          <p:grpSpPr>
            <a:xfrm>
              <a:off x="6653270" y="1226646"/>
              <a:ext cx="299132" cy="1958536"/>
              <a:chOff x="2819636" y="3564788"/>
              <a:chExt cx="361950" cy="2369829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E5A3FC0-7B32-4413-A7B7-7BAACFB1C947}"/>
                  </a:ext>
                </a:extLst>
              </p:cNvPr>
              <p:cNvSpPr/>
              <p:nvPr/>
            </p:nvSpPr>
            <p:spPr>
              <a:xfrm>
                <a:off x="2819636" y="3564788"/>
                <a:ext cx="361950" cy="2369829"/>
              </a:xfrm>
              <a:prstGeom prst="rect">
                <a:avLst/>
              </a:prstGeom>
              <a:gradFill flip="none" rotWithShape="1">
                <a:gsLst>
                  <a:gs pos="50000">
                    <a:srgbClr val="2E2E43"/>
                  </a:gs>
                  <a:gs pos="74000">
                    <a:srgbClr val="7F7FFF"/>
                  </a:gs>
                  <a:gs pos="96000">
                    <a:srgbClr val="2E2E4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41EF934-22EB-48A8-B4F1-4D677E2EA6F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1164" y="4830445"/>
                <a:ext cx="256000" cy="290743"/>
              </a:xfrm>
              <a:prstGeom prst="rect">
                <a:avLst/>
              </a:prstGeom>
              <a:noFill/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70D7747-85B7-4753-B32F-301D5DEB4340}"/>
                </a:ext>
              </a:extLst>
            </p:cNvPr>
            <p:cNvGrpSpPr/>
            <p:nvPr/>
          </p:nvGrpSpPr>
          <p:grpSpPr>
            <a:xfrm>
              <a:off x="7053921" y="1205609"/>
              <a:ext cx="4794466" cy="2000565"/>
              <a:chOff x="1500555" y="700342"/>
              <a:chExt cx="5801304" cy="2420684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EA8F4F1-22A0-4331-80BB-811E076BB8FE}"/>
                  </a:ext>
                </a:extLst>
              </p:cNvPr>
              <p:cNvSpPr/>
              <p:nvPr/>
            </p:nvSpPr>
            <p:spPr>
              <a:xfrm rot="16200000">
                <a:off x="2586249" y="1418559"/>
                <a:ext cx="2368800" cy="983277"/>
              </a:xfrm>
              <a:prstGeom prst="rect">
                <a:avLst/>
              </a:prstGeom>
              <a:solidFill>
                <a:srgbClr val="FFFF00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7F49564-7057-4A8D-8D9C-3AD8673A79C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1817" y="700342"/>
                <a:ext cx="4300042" cy="242068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B3FCCD1-9EC7-43DC-9862-D984A291CAA1}"/>
                  </a:ext>
                </a:extLst>
              </p:cNvPr>
              <p:cNvSpPr/>
              <p:nvPr/>
            </p:nvSpPr>
            <p:spPr>
              <a:xfrm>
                <a:off x="4263053" y="726514"/>
                <a:ext cx="2368800" cy="983277"/>
              </a:xfrm>
              <a:prstGeom prst="rect">
                <a:avLst/>
              </a:prstGeom>
              <a:solidFill>
                <a:srgbClr val="00FF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Picture 11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oldsymbol{V}_{w}&#10;$$&#10;}&#10;&#10;&#10;&#10;\end{document}" title="IguanaTex Bitmap Display">
                <a:extLst>
                  <a:ext uri="{FF2B5EF4-FFF2-40B4-BE49-F238E27FC236}">
                    <a16:creationId xmlns:a16="http://schemas.microsoft.com/office/drawing/2014/main" id="{D9FC06BE-CBE3-4145-BD8F-26E647D3293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0529" y="1090152"/>
                <a:ext cx="431543" cy="256000"/>
              </a:xfrm>
              <a:prstGeom prst="rect">
                <a:avLst/>
              </a:prstGeom>
            </p:spPr>
          </p:pic>
          <p:pic>
            <p:nvPicPr>
              <p:cNvPr id="13" name="Picture 12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\boldsymbol{V}_{c}$$&#10;&#10;}&#10;&#10;&#10;&#10;\end{document}" title="IguanaTex Bitmap Display">
                <a:extLst>
                  <a:ext uri="{FF2B5EF4-FFF2-40B4-BE49-F238E27FC236}">
                    <a16:creationId xmlns:a16="http://schemas.microsoft.com/office/drawing/2014/main" id="{41FE8446-4CA1-4D61-9433-E6FD1904B54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5049" y="1782197"/>
                <a:ext cx="371200" cy="2560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4B3EF4C-EC56-4B55-BDD6-EF26D812393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0405" y="2044482"/>
                <a:ext cx="263314" cy="18468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B2BA7D7-E4CB-422F-A655-F1BE2FB9EA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0555" y="1774049"/>
                <a:ext cx="1440183" cy="195109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3079E61-F1BC-40E1-BC9D-C93DA540C731}"/>
                  </a:ext>
                </a:extLst>
              </p:cNvPr>
              <p:cNvSpPr/>
              <p:nvPr/>
            </p:nvSpPr>
            <p:spPr>
              <a:xfrm>
                <a:off x="4274551" y="726514"/>
                <a:ext cx="361950" cy="983277"/>
              </a:xfrm>
              <a:prstGeom prst="rect">
                <a:avLst/>
              </a:prstGeom>
              <a:solidFill>
                <a:srgbClr val="00FF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BDD5494-9B8E-4F95-856F-0D226BD248EF}"/>
                  </a:ext>
                </a:extLst>
              </p:cNvPr>
              <p:cNvSpPr/>
              <p:nvPr/>
            </p:nvSpPr>
            <p:spPr>
              <a:xfrm>
                <a:off x="5909282" y="726514"/>
                <a:ext cx="361950" cy="983277"/>
              </a:xfrm>
              <a:prstGeom prst="rect">
                <a:avLst/>
              </a:prstGeom>
              <a:solidFill>
                <a:srgbClr val="00FF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A0B4BF1-9AA4-402C-9A6C-F3ED3ECFC3D1}"/>
                  </a:ext>
                </a:extLst>
              </p:cNvPr>
              <p:cNvSpPr/>
              <p:nvPr/>
            </p:nvSpPr>
            <p:spPr>
              <a:xfrm>
                <a:off x="6274110" y="726514"/>
                <a:ext cx="361950" cy="983277"/>
              </a:xfrm>
              <a:prstGeom prst="rect">
                <a:avLst/>
              </a:prstGeom>
              <a:solidFill>
                <a:srgbClr val="00FF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1FFF0C7-6091-4C8D-AC53-88AB728DDF19}"/>
                  </a:ext>
                </a:extLst>
              </p:cNvPr>
              <p:cNvSpPr/>
              <p:nvPr/>
            </p:nvSpPr>
            <p:spPr>
              <a:xfrm rot="16200000">
                <a:off x="3589674" y="422744"/>
                <a:ext cx="361950" cy="983277"/>
              </a:xfrm>
              <a:prstGeom prst="rect">
                <a:avLst/>
              </a:prstGeom>
              <a:solidFill>
                <a:srgbClr val="FFFF00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F9E826-2F24-4667-A82A-3758D44D50C3}"/>
                  </a:ext>
                </a:extLst>
              </p:cNvPr>
              <p:cNvSpPr/>
              <p:nvPr/>
            </p:nvSpPr>
            <p:spPr>
              <a:xfrm rot="16200000">
                <a:off x="3589675" y="783431"/>
                <a:ext cx="361950" cy="983277"/>
              </a:xfrm>
              <a:prstGeom prst="rect">
                <a:avLst/>
              </a:prstGeom>
              <a:solidFill>
                <a:srgbClr val="FFFF00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3E2D7C7-8CA5-489C-A19F-CC6D8C1CB5BC}"/>
                  </a:ext>
                </a:extLst>
              </p:cNvPr>
              <p:cNvSpPr/>
              <p:nvPr/>
            </p:nvSpPr>
            <p:spPr>
              <a:xfrm rot="16200000">
                <a:off x="3589674" y="2429767"/>
                <a:ext cx="361950" cy="983277"/>
              </a:xfrm>
              <a:prstGeom prst="rect">
                <a:avLst/>
              </a:prstGeom>
              <a:solidFill>
                <a:srgbClr val="FFFF00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748CA7A-D353-41CA-9665-64C13188A634}"/>
                  </a:ext>
                </a:extLst>
              </p:cNvPr>
              <p:cNvSpPr/>
              <p:nvPr/>
            </p:nvSpPr>
            <p:spPr>
              <a:xfrm rot="16200000">
                <a:off x="3589674" y="2068274"/>
                <a:ext cx="361950" cy="983277"/>
              </a:xfrm>
              <a:prstGeom prst="rect">
                <a:avLst/>
              </a:prstGeom>
              <a:solidFill>
                <a:srgbClr val="FFFF00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71D3074-8880-4DF9-ACF3-17F47AA33391}"/>
                  </a:ext>
                </a:extLst>
              </p:cNvPr>
              <p:cNvSpPr/>
              <p:nvPr/>
            </p:nvSpPr>
            <p:spPr>
              <a:xfrm>
                <a:off x="4641224" y="726514"/>
                <a:ext cx="361950" cy="983277"/>
              </a:xfrm>
              <a:prstGeom prst="rect">
                <a:avLst/>
              </a:prstGeom>
              <a:solidFill>
                <a:srgbClr val="00FF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0BB242C-A683-45D5-9DB3-2094B606C7CE}"/>
              </a:ext>
            </a:extLst>
          </p:cNvPr>
          <p:cNvGrpSpPr/>
          <p:nvPr/>
        </p:nvGrpSpPr>
        <p:grpSpPr>
          <a:xfrm>
            <a:off x="6892695" y="2351805"/>
            <a:ext cx="3034283" cy="2154390"/>
            <a:chOff x="1531935" y="1232756"/>
            <a:chExt cx="3034283" cy="215439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6DB36A4-505E-4ED8-A0DF-267809FAD747}"/>
                </a:ext>
              </a:extLst>
            </p:cNvPr>
            <p:cNvGrpSpPr/>
            <p:nvPr/>
          </p:nvGrpSpPr>
          <p:grpSpPr>
            <a:xfrm>
              <a:off x="3775126" y="1232756"/>
              <a:ext cx="329045" cy="2154390"/>
              <a:chOff x="2690953" y="1542598"/>
              <a:chExt cx="299132" cy="1958536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A465907-B739-485A-9561-350CE3EDE95B}"/>
                  </a:ext>
                </a:extLst>
              </p:cNvPr>
              <p:cNvGrpSpPr/>
              <p:nvPr/>
            </p:nvGrpSpPr>
            <p:grpSpPr>
              <a:xfrm>
                <a:off x="2690953" y="1542598"/>
                <a:ext cx="299132" cy="1958536"/>
                <a:chOff x="8327710" y="3564788"/>
                <a:chExt cx="361950" cy="2369829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07676249-2EE7-4762-806E-9628E94B4459}"/>
                    </a:ext>
                  </a:extLst>
                </p:cNvPr>
                <p:cNvSpPr/>
                <p:nvPr/>
              </p:nvSpPr>
              <p:spPr>
                <a:xfrm>
                  <a:off x="8327710" y="3564788"/>
                  <a:ext cx="361950" cy="2369829"/>
                </a:xfrm>
                <a:prstGeom prst="rect">
                  <a:avLst/>
                </a:prstGeom>
                <a:solidFill>
                  <a:srgbClr val="00FF00">
                    <a:alpha val="1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3D3CDE6-AB37-4754-9515-11492A823BCA}"/>
                    </a:ext>
                  </a:extLst>
                </p:cNvPr>
                <p:cNvSpPr/>
                <p:nvPr/>
              </p:nvSpPr>
              <p:spPr>
                <a:xfrm>
                  <a:off x="8327710" y="3931436"/>
                  <a:ext cx="361950" cy="363600"/>
                </a:xfrm>
                <a:prstGeom prst="rect">
                  <a:avLst/>
                </a:prstGeom>
                <a:solidFill>
                  <a:srgbClr val="00FF00">
                    <a:alpha val="7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EDA72FDC-CE7B-4B71-81FB-DCCC60AEAE4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1712" y="2632420"/>
                <a:ext cx="217615" cy="152633"/>
              </a:xfrm>
              <a:prstGeom prst="rect">
                <a:avLst/>
              </a:prstGeom>
            </p:spPr>
          </p:pic>
        </p:grpSp>
        <p:pic>
          <p:nvPicPr>
            <p:cNvPr id="31" name="Picture 30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=&#10;$$&#10;}&#10;&#10;&#10;&#10;\end{document}" title="IguanaTex Bitmap Display">
              <a:extLst>
                <a:ext uri="{FF2B5EF4-FFF2-40B4-BE49-F238E27FC236}">
                  <a16:creationId xmlns:a16="http://schemas.microsoft.com/office/drawing/2014/main" id="{B27F7514-BB45-4297-B70D-04637C82305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9330" y="2252525"/>
              <a:ext cx="326888" cy="114852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4D5F256-561B-4520-9B4E-BE41241E1119}"/>
                </a:ext>
              </a:extLst>
            </p:cNvPr>
            <p:cNvGrpSpPr/>
            <p:nvPr/>
          </p:nvGrpSpPr>
          <p:grpSpPr>
            <a:xfrm>
              <a:off x="1531935" y="1863007"/>
              <a:ext cx="2157279" cy="893889"/>
              <a:chOff x="733267" y="2115553"/>
              <a:chExt cx="1961163" cy="81262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BD0F249-F5FD-4B14-99E0-08B2EBE9752E}"/>
                  </a:ext>
                </a:extLst>
              </p:cNvPr>
              <p:cNvSpPr/>
              <p:nvPr/>
            </p:nvSpPr>
            <p:spPr>
              <a:xfrm>
                <a:off x="733267" y="2115553"/>
                <a:ext cx="1957686" cy="812626"/>
              </a:xfrm>
              <a:prstGeom prst="rect">
                <a:avLst/>
              </a:prstGeom>
              <a:solidFill>
                <a:srgbClr val="00FF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oldsymbol{V}_{w}&#10;$$&#10;}&#10;&#10;&#10;&#10;\end{document}" title="IguanaTex Bitmap Display">
                <a:extLst>
                  <a:ext uri="{FF2B5EF4-FFF2-40B4-BE49-F238E27FC236}">
                    <a16:creationId xmlns:a16="http://schemas.microsoft.com/office/drawing/2014/main" id="{FBCA0DCC-75CD-46EF-A7F4-075763A639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1794" y="2416081"/>
                <a:ext cx="356647" cy="211570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4E88885-D2F6-458A-8604-589CCC080075}"/>
                  </a:ext>
                </a:extLst>
              </p:cNvPr>
              <p:cNvSpPr/>
              <p:nvPr/>
            </p:nvSpPr>
            <p:spPr>
              <a:xfrm>
                <a:off x="742770" y="2115553"/>
                <a:ext cx="299132" cy="812626"/>
              </a:xfrm>
              <a:prstGeom prst="rect">
                <a:avLst/>
              </a:prstGeom>
              <a:solidFill>
                <a:srgbClr val="0033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2A5DE01-FE4B-417B-AC0A-14E001743BC6}"/>
                  </a:ext>
                </a:extLst>
              </p:cNvPr>
              <p:cNvSpPr/>
              <p:nvPr/>
            </p:nvSpPr>
            <p:spPr>
              <a:xfrm>
                <a:off x="2395298" y="2115553"/>
                <a:ext cx="299132" cy="812626"/>
              </a:xfrm>
              <a:prstGeom prst="rect">
                <a:avLst/>
              </a:prstGeom>
              <a:solidFill>
                <a:srgbClr val="6666FF">
                  <a:alpha val="2470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6B1C42B-08C4-48A6-AE17-7057499CA2A7}"/>
                  </a:ext>
                </a:extLst>
              </p:cNvPr>
              <p:cNvSpPr/>
              <p:nvPr/>
            </p:nvSpPr>
            <p:spPr>
              <a:xfrm>
                <a:off x="1045805" y="2115553"/>
                <a:ext cx="299132" cy="812626"/>
              </a:xfrm>
              <a:prstGeom prst="rect">
                <a:avLst/>
              </a:prstGeom>
              <a:solidFill>
                <a:srgbClr val="33CCFF">
                  <a:alpha val="74902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9" name="Picture 38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egin{matrix}|\\&#10;\boldsymbol{z}_{1}\\&#10;|&#10;\end{matrix}&#10;$$&#10;}&#10;&#10;&#10;&#10;\end{document}" title="IguanaTex Bitmap Display">
                <a:extLst>
                  <a:ext uri="{FF2B5EF4-FFF2-40B4-BE49-F238E27FC236}">
                    <a16:creationId xmlns:a16="http://schemas.microsoft.com/office/drawing/2014/main" id="{10AE0F97-5D83-4152-91C6-2437700E779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317" y="2200549"/>
                <a:ext cx="168039" cy="642635"/>
              </a:xfrm>
              <a:prstGeom prst="rect">
                <a:avLst/>
              </a:prstGeom>
            </p:spPr>
          </p:pic>
          <p:pic>
            <p:nvPicPr>
              <p:cNvPr id="40" name="Picture 39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egin{matrix}|\\&#10;\boldsymbol{z}_{2}\\&#10;|&#10;\end{matrix}&#10;$$&#10;}&#10;&#10;&#10;&#10;\end{document}" title="IguanaTex Bitmap Display">
                <a:extLst>
                  <a:ext uri="{FF2B5EF4-FFF2-40B4-BE49-F238E27FC236}">
                    <a16:creationId xmlns:a16="http://schemas.microsoft.com/office/drawing/2014/main" id="{EB0B2D89-AAF8-4120-882C-A543F2F4F3D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9081" y="2200549"/>
                <a:ext cx="172581" cy="642635"/>
              </a:xfrm>
              <a:prstGeom prst="rect">
                <a:avLst/>
              </a:prstGeom>
            </p:spPr>
          </p:pic>
          <p:pic>
            <p:nvPicPr>
              <p:cNvPr id="41" name="Picture 40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egin{matrix}|\\&#10;\boldsymbol{z}_{\left|\mathcal{V}\right|}\\&#10;|&#10;\end{matrix}&#10;$$&#10;}&#10;&#10;&#10;&#10;\end{document}" title="IguanaTex Bitmap Display">
                <a:extLst>
                  <a:ext uri="{FF2B5EF4-FFF2-40B4-BE49-F238E27FC236}">
                    <a16:creationId xmlns:a16="http://schemas.microsoft.com/office/drawing/2014/main" id="{438AD862-4A2B-4DEC-82A6-B9DD65315FE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6357" y="2229759"/>
                <a:ext cx="257014" cy="584214"/>
              </a:xfrm>
              <a:prstGeom prst="rect">
                <a:avLst/>
              </a:prstGeom>
            </p:spPr>
          </p:pic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FAFDA46-010B-4FBD-BFCC-E7678A7C5D86}"/>
              </a:ext>
            </a:extLst>
          </p:cNvPr>
          <p:cNvGrpSpPr/>
          <p:nvPr/>
        </p:nvGrpSpPr>
        <p:grpSpPr>
          <a:xfrm>
            <a:off x="10098602" y="2982056"/>
            <a:ext cx="329045" cy="893889"/>
            <a:chOff x="3669142" y="2115553"/>
            <a:chExt cx="299132" cy="81262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C4E0E90-1ACE-4F48-912D-C78C133E010F}"/>
                </a:ext>
              </a:extLst>
            </p:cNvPr>
            <p:cNvSpPr/>
            <p:nvPr/>
          </p:nvSpPr>
          <p:spPr>
            <a:xfrm>
              <a:off x="3669142" y="2115553"/>
              <a:ext cx="299132" cy="812626"/>
            </a:xfrm>
            <a:prstGeom prst="rect">
              <a:avLst/>
            </a:prstGeom>
            <a:solidFill>
              <a:srgbClr val="33CCFF">
                <a:alpha val="74902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8" name="Picture 47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egin{matrix}|\\&#10;\boldsymbol{z}_{2}\\&#10;|&#10;\end{matrix}&#10;$$&#10;}&#10;&#10;&#10;&#10;\end{document}" title="IguanaTex Bitmap Display">
              <a:extLst>
                <a:ext uri="{FF2B5EF4-FFF2-40B4-BE49-F238E27FC236}">
                  <a16:creationId xmlns:a16="http://schemas.microsoft.com/office/drawing/2014/main" id="{A523DAF8-064A-4920-8FF7-9DC18B5F5846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418" y="2200549"/>
              <a:ext cx="172581" cy="642635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3E630CF-FD1F-4425-9992-50B1FF052724}"/>
              </a:ext>
            </a:extLst>
          </p:cNvPr>
          <p:cNvGrpSpPr/>
          <p:nvPr/>
        </p:nvGrpSpPr>
        <p:grpSpPr>
          <a:xfrm>
            <a:off x="8230596" y="4724986"/>
            <a:ext cx="2161854" cy="1964118"/>
            <a:chOff x="8230596" y="4724986"/>
            <a:chExt cx="2161854" cy="196411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BE3F0A5-9C09-40AF-AC75-F48834767BBA}"/>
                </a:ext>
              </a:extLst>
            </p:cNvPr>
            <p:cNvGrpSpPr/>
            <p:nvPr/>
          </p:nvGrpSpPr>
          <p:grpSpPr>
            <a:xfrm>
              <a:off x="10093318" y="4727777"/>
              <a:ext cx="299132" cy="1958536"/>
              <a:chOff x="2771289" y="4717207"/>
              <a:chExt cx="299132" cy="195853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C89D012-1F30-4108-931D-5BC435FC7646}"/>
                  </a:ext>
                </a:extLst>
              </p:cNvPr>
              <p:cNvSpPr/>
              <p:nvPr/>
            </p:nvSpPr>
            <p:spPr>
              <a:xfrm>
                <a:off x="2771289" y="4717207"/>
                <a:ext cx="299132" cy="1958536"/>
              </a:xfrm>
              <a:prstGeom prst="rect">
                <a:avLst/>
              </a:prstGeom>
              <a:gradFill flip="none" rotWithShape="1">
                <a:gsLst>
                  <a:gs pos="15000">
                    <a:srgbClr val="32324F"/>
                  </a:gs>
                  <a:gs pos="29000">
                    <a:srgbClr val="6666FF"/>
                  </a:gs>
                  <a:gs pos="50000">
                    <a:srgbClr val="2E2E43"/>
                  </a:gs>
                  <a:gs pos="80000">
                    <a:srgbClr val="7F7FFF">
                      <a:alpha val="50000"/>
                    </a:srgbClr>
                  </a:gs>
                  <a:gs pos="97000">
                    <a:srgbClr val="2E2E43"/>
                  </a:gs>
                </a:gsLst>
                <a:lin ang="54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1" name="Picture 50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hat{\bb{c}}_k&#10;$$&#10;}&#10;&#10;&#10;&#10;\end{document}" title="IguanaTex Bitmap Display">
                <a:extLst>
                  <a:ext uri="{FF2B5EF4-FFF2-40B4-BE49-F238E27FC236}">
                    <a16:creationId xmlns:a16="http://schemas.microsoft.com/office/drawing/2014/main" id="{E967C6CD-4DDD-4D23-A7CA-0E6B4970F7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2141" y="5763204"/>
                <a:ext cx="219127" cy="216103"/>
              </a:xfrm>
              <a:prstGeom prst="rect">
                <a:avLst/>
              </a:prstGeom>
              <a:noFill/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7D301D9-4712-4A95-AB0A-D2E3827E54E3}"/>
                </a:ext>
              </a:extLst>
            </p:cNvPr>
            <p:cNvGrpSpPr/>
            <p:nvPr/>
          </p:nvGrpSpPr>
          <p:grpSpPr>
            <a:xfrm>
              <a:off x="8230596" y="4724986"/>
              <a:ext cx="1699179" cy="1964118"/>
              <a:chOff x="3750101" y="4717208"/>
              <a:chExt cx="1699179" cy="1964118"/>
            </a:xfrm>
          </p:grpSpPr>
          <p:pic>
            <p:nvPicPr>
              <p:cNvPr id="53" name="Picture 52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=&#10;$$&#10;}&#10;&#10;&#10;&#10;\end{document}" title="IguanaTex Bitmap Display">
                <a:extLst>
                  <a:ext uri="{FF2B5EF4-FFF2-40B4-BE49-F238E27FC236}">
                    <a16:creationId xmlns:a16="http://schemas.microsoft.com/office/drawing/2014/main" id="{9A520FC2-CAA7-4F96-B57B-511844350A2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2392" y="5618835"/>
                <a:ext cx="326888" cy="114852"/>
              </a:xfrm>
              <a:prstGeom prst="rect">
                <a:avLst/>
              </a:prstGeom>
            </p:spPr>
          </p:pic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3D12D6B0-EE45-4CFE-BAAA-B48D3F7D0FB0}"/>
                  </a:ext>
                </a:extLst>
              </p:cNvPr>
              <p:cNvGrpSpPr/>
              <p:nvPr/>
            </p:nvGrpSpPr>
            <p:grpSpPr>
              <a:xfrm>
                <a:off x="3750101" y="4717208"/>
                <a:ext cx="1225259" cy="1964118"/>
                <a:chOff x="3750101" y="4717208"/>
                <a:chExt cx="1225259" cy="1964118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4BCAF781-025E-4324-88BB-9EB19C6A52B7}"/>
                    </a:ext>
                  </a:extLst>
                </p:cNvPr>
                <p:cNvGrpSpPr/>
                <p:nvPr/>
              </p:nvGrpSpPr>
              <p:grpSpPr>
                <a:xfrm>
                  <a:off x="3750101" y="4717208"/>
                  <a:ext cx="812626" cy="1964118"/>
                  <a:chOff x="3750101" y="4717208"/>
                  <a:chExt cx="812626" cy="1964118"/>
                </a:xfrm>
              </p:grpSpPr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5B6060D8-EC74-408E-87E0-F0DA483BD5A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177571" y="5289738"/>
                    <a:ext cx="1957686" cy="812626"/>
                  </a:xfrm>
                  <a:prstGeom prst="rect">
                    <a:avLst/>
                  </a:prstGeom>
                  <a:solidFill>
                    <a:srgbClr val="FFFF00">
                      <a:alpha val="15000"/>
                    </a:srgb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60" name="Picture 59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\boldsymbol{V}_{c}$$&#10;&#10;}&#10;&#10;&#10;&#10;\end{document}" title="IguanaTex Bitmap Display">
                    <a:extLst>
                      <a:ext uri="{FF2B5EF4-FFF2-40B4-BE49-F238E27FC236}">
                        <a16:creationId xmlns:a16="http://schemas.microsoft.com/office/drawing/2014/main" id="{7A11FEC2-C427-4804-A53F-0D5F63014405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3"/>
                    </p:custDataLst>
                  </p:nvPr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3025" y="5590265"/>
                    <a:ext cx="306777" cy="211570"/>
                  </a:xfrm>
                  <a:prstGeom prst="rect">
                    <a:avLst/>
                  </a:prstGeom>
                </p:spPr>
              </p:pic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4A2F8766-C75D-4AF0-9739-B7F4078B27C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006848" y="4466750"/>
                    <a:ext cx="299132" cy="812626"/>
                  </a:xfrm>
                  <a:prstGeom prst="rect">
                    <a:avLst/>
                  </a:prstGeom>
                  <a:solidFill>
                    <a:srgbClr val="FFFF00">
                      <a:alpha val="15000"/>
                    </a:srgb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85D26F19-3605-49E4-B07C-FAB8AF50A85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006848" y="4764839"/>
                    <a:ext cx="299132" cy="812626"/>
                  </a:xfrm>
                  <a:prstGeom prst="rect">
                    <a:avLst/>
                  </a:prstGeom>
                  <a:solidFill>
                    <a:srgbClr val="FFFF00">
                      <a:alpha val="15000"/>
                    </a:srgb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8678C7A0-983B-4E78-AF40-A6E828C3087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006848" y="6125447"/>
                    <a:ext cx="299132" cy="812626"/>
                  </a:xfrm>
                  <a:prstGeom prst="rect">
                    <a:avLst/>
                  </a:prstGeom>
                  <a:solidFill>
                    <a:srgbClr val="FFFF00">
                      <a:alpha val="15000"/>
                    </a:srgb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6F76F31D-A1AE-4531-8A45-4A7D53B010E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006848" y="5826692"/>
                    <a:ext cx="299132" cy="812626"/>
                  </a:xfrm>
                  <a:prstGeom prst="rect">
                    <a:avLst/>
                  </a:prstGeom>
                  <a:solidFill>
                    <a:srgbClr val="FFFF00">
                      <a:alpha val="15000"/>
                    </a:srgb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B0999A7-A3D6-4A4D-8EE9-363FF21A742D}"/>
                    </a:ext>
                  </a:extLst>
                </p:cNvPr>
                <p:cNvGrpSpPr/>
                <p:nvPr/>
              </p:nvGrpSpPr>
              <p:grpSpPr>
                <a:xfrm>
                  <a:off x="4646315" y="4720751"/>
                  <a:ext cx="329045" cy="893889"/>
                  <a:chOff x="4679816" y="4724946"/>
                  <a:chExt cx="329045" cy="893889"/>
                </a:xfrm>
              </p:grpSpPr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87E289DD-228F-4AE9-BB94-248109634C3C}"/>
                      </a:ext>
                    </a:extLst>
                  </p:cNvPr>
                  <p:cNvSpPr/>
                  <p:nvPr/>
                </p:nvSpPr>
                <p:spPr>
                  <a:xfrm>
                    <a:off x="4679816" y="4724946"/>
                    <a:ext cx="329045" cy="893889"/>
                  </a:xfrm>
                  <a:prstGeom prst="rect">
                    <a:avLst/>
                  </a:prstGeom>
                  <a:solidFill>
                    <a:srgbClr val="33CCFF">
                      <a:alpha val="74902"/>
                    </a:srgb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58" name="Picture 57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egin{matrix}|\\&#10;\boldsymbol{z}_{k}\\&#10;|&#10;\end{matrix}&#10;$$&#10;}&#10;&#10;&#10;&#10;\end{document}" title="IguanaTex Bitmap Display">
                    <a:extLst>
                      <a:ext uri="{FF2B5EF4-FFF2-40B4-BE49-F238E27FC236}">
                        <a16:creationId xmlns:a16="http://schemas.microsoft.com/office/drawing/2014/main" id="{1F5A23A4-327B-4475-B31F-63B1D6216198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2"/>
                    </p:custDataLst>
                  </p:nvPr>
                </p:nvPicPr>
                <p:blipFill>
                  <a:blip r:embed="rId3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49420" y="4818443"/>
                    <a:ext cx="198582" cy="706899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59173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63DDCEA-F86D-4B3B-BE23-0A350E9B79AD}"/>
              </a:ext>
            </a:extLst>
          </p:cNvPr>
          <p:cNvGrpSpPr/>
          <p:nvPr/>
        </p:nvGrpSpPr>
        <p:grpSpPr>
          <a:xfrm>
            <a:off x="1016487" y="260648"/>
            <a:ext cx="6189192" cy="2550553"/>
            <a:chOff x="5612588" y="4052392"/>
            <a:chExt cx="6808111" cy="280560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830770C-30AC-419B-B27B-FBB3127F4959}"/>
                </a:ext>
              </a:extLst>
            </p:cNvPr>
            <p:cNvGrpSpPr/>
            <p:nvPr/>
          </p:nvGrpSpPr>
          <p:grpSpPr>
            <a:xfrm>
              <a:off x="5612588" y="6116600"/>
              <a:ext cx="5992024" cy="728700"/>
              <a:chOff x="5612588" y="6116600"/>
              <a:chExt cx="5992024" cy="72870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C9EC73AB-CDB1-46D5-A7AD-3854AD4175BA}"/>
                  </a:ext>
                </a:extLst>
              </p:cNvPr>
              <p:cNvSpPr/>
              <p:nvPr/>
            </p:nvSpPr>
            <p:spPr>
              <a:xfrm>
                <a:off x="7032104" y="6116600"/>
                <a:ext cx="4572508" cy="728700"/>
              </a:xfrm>
              <a:prstGeom prst="roundRect">
                <a:avLst/>
              </a:prstGeom>
              <a:solidFill>
                <a:srgbClr val="00FFFF">
                  <a:alpha val="15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9" name="Picture 48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cyan}&#10;dictionary:}&#10;&#10;&#10;&#10;\end{document}" title="IguanaTex Bitmap Display">
                <a:extLst>
                  <a:ext uri="{FF2B5EF4-FFF2-40B4-BE49-F238E27FC236}">
                    <a16:creationId xmlns:a16="http://schemas.microsoft.com/office/drawing/2014/main" id="{111AE8B0-881A-449F-9878-ED781938136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2588" y="6357106"/>
                <a:ext cx="1265039" cy="247688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95644D9-DFC2-4DD9-8BCD-87AD54C00A72}"/>
                </a:ext>
              </a:extLst>
            </p:cNvPr>
            <p:cNvGrpSpPr/>
            <p:nvPr/>
          </p:nvGrpSpPr>
          <p:grpSpPr>
            <a:xfrm>
              <a:off x="6240016" y="4052392"/>
              <a:ext cx="6180683" cy="2805608"/>
              <a:chOff x="6242414" y="3863725"/>
              <a:chExt cx="6180683" cy="2805608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0D49AF7-1DB5-4B42-95A7-968EAADC80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42414" y="4018424"/>
                <a:ext cx="6180683" cy="2650909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3781E188-CA35-49BE-B1C4-D5B1E725175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5076" y="3863725"/>
                <a:ext cx="1519376" cy="249351"/>
              </a:xfrm>
              <a:prstGeom prst="rect">
                <a:avLst/>
              </a:prstGeom>
            </p:spPr>
          </p:pic>
        </p:grpSp>
      </p:grpSp>
      <p:sp>
        <p:nvSpPr>
          <p:cNvPr id="2" name="Title 1 1">
            <a:extLst>
              <a:ext uri="{FF2B5EF4-FFF2-40B4-BE49-F238E27FC236}">
                <a16:creationId xmlns:a16="http://schemas.microsoft.com/office/drawing/2014/main" id="{8EAD7BA2-B22E-4544-A987-03D2401E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36660" cy="545432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992C3D-B972-4D1D-A095-330C1652FC67}"/>
              </a:ext>
            </a:extLst>
          </p:cNvPr>
          <p:cNvGrpSpPr/>
          <p:nvPr/>
        </p:nvGrpSpPr>
        <p:grpSpPr>
          <a:xfrm>
            <a:off x="319151" y="4343968"/>
            <a:ext cx="4425860" cy="2368394"/>
            <a:chOff x="319151" y="4343968"/>
            <a:chExt cx="4425860" cy="236839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89F3345-AC05-4F01-8FA7-41A69A7A1F48}"/>
                </a:ext>
              </a:extLst>
            </p:cNvPr>
            <p:cNvGrpSpPr/>
            <p:nvPr/>
          </p:nvGrpSpPr>
          <p:grpSpPr>
            <a:xfrm>
              <a:off x="333164" y="4711062"/>
              <a:ext cx="4411847" cy="2001300"/>
              <a:chOff x="546799" y="3956321"/>
              <a:chExt cx="4853032" cy="2201430"/>
            </a:xfrm>
          </p:grpSpPr>
          <p:pic>
            <p:nvPicPr>
              <p:cNvPr id="60" name="Picture 59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text{tf}\left({\color{cyan}w},{\color{green}d}\right)=\sum_{{\color{yellow}w_{j}}\in {\color{green}d}}\mathbb{I}\left\{ {\color{yellow}w_{j}}={\color{cyan}w}\right\} &#10;$$&#10;}&#10;&#10;&#10;&#10;\end{document}" title="IguanaTex Bitmap Display">
                <a:extLst>
                  <a:ext uri="{FF2B5EF4-FFF2-40B4-BE49-F238E27FC236}">
                    <a16:creationId xmlns:a16="http://schemas.microsoft.com/office/drawing/2014/main" id="{94F58416-8E2F-4518-9DA0-E2FE8F73771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6799" y="3956321"/>
                <a:ext cx="3468801" cy="714971"/>
              </a:xfrm>
              <a:prstGeom prst="rect">
                <a:avLst/>
              </a:prstGeom>
              <a:solidFill>
                <a:srgbClr val="00B0F0">
                  <a:alpha val="15000"/>
                </a:srgbClr>
              </a:solidFill>
            </p:spPr>
          </p:pic>
          <p:pic>
            <p:nvPicPr>
              <p:cNvPr id="61" name="Picture 60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text{idf}\left({\color{cyan}w},{\color{green}\mathcal{D}}\right)=\log\left(\frac{N}{\sum_{{\color{green}d_{i}\in\mathcal{D}}}\mathbb{I}\left\{ {\color{cyan}w}\in {\color{green}d_{i}}\right\} }\right)$$&#10;}&#10;&#10;&#10;&#10;\end{document}" title="IguanaTex Bitmap Display">
                <a:extLst>
                  <a:ext uri="{FF2B5EF4-FFF2-40B4-BE49-F238E27FC236}">
                    <a16:creationId xmlns:a16="http://schemas.microsoft.com/office/drawing/2014/main" id="{A89EC974-724F-40A0-8F03-BAA9BD7EC96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6799" y="4784959"/>
                <a:ext cx="4853032" cy="910629"/>
              </a:xfrm>
              <a:prstGeom prst="rect">
                <a:avLst/>
              </a:prstGeom>
              <a:solidFill>
                <a:srgbClr val="00B0F0">
                  <a:alpha val="15000"/>
                </a:srgbClr>
              </a:solidFill>
            </p:spPr>
          </p:pic>
          <p:pic>
            <p:nvPicPr>
              <p:cNvPr id="62" name="Picture 61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text{tf-idf}\left({\color{cyan}w},{\color{green}d},{\color{green}\mathcal{D}}\right)=\text{tf}\left({\color{cyan}w},{\color{green}d}\right)\cdot\text{idf}\left({\color{cyan}w},{\color{green}\mathcal{D}}\right)&#10;$$&#10;}&#10;&#10;&#10;&#10;\end{document}" title="IguanaTex Bitmap Display">
                <a:extLst>
                  <a:ext uri="{FF2B5EF4-FFF2-40B4-BE49-F238E27FC236}">
                    <a16:creationId xmlns:a16="http://schemas.microsoft.com/office/drawing/2014/main" id="{BB2FFF15-E8A7-44FE-8C51-10BD635C483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6799" y="5852380"/>
                <a:ext cx="4679314" cy="305371"/>
              </a:xfrm>
              <a:prstGeom prst="rect">
                <a:avLst/>
              </a:prstGeom>
              <a:solidFill>
                <a:srgbClr val="00B0F0">
                  <a:alpha val="15000"/>
                </a:srgbClr>
              </a:solidFill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EBD2EB-A168-4839-A450-EFFF9D4D3EE7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151" y="4343968"/>
              <a:ext cx="1005715" cy="18950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EF8630A-D32E-43A3-AE41-70097E15FDAE}"/>
              </a:ext>
            </a:extLst>
          </p:cNvPr>
          <p:cNvGrpSpPr/>
          <p:nvPr/>
        </p:nvGrpSpPr>
        <p:grpSpPr>
          <a:xfrm>
            <a:off x="4775131" y="3049487"/>
            <a:ext cx="4830103" cy="2107705"/>
            <a:chOff x="4775131" y="3049487"/>
            <a:chExt cx="4830103" cy="210770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352D929-4FDF-462F-9C72-B95F05D71A7F}"/>
                </a:ext>
              </a:extLst>
            </p:cNvPr>
            <p:cNvGrpSpPr/>
            <p:nvPr/>
          </p:nvGrpSpPr>
          <p:grpSpPr>
            <a:xfrm>
              <a:off x="4882400" y="3338497"/>
              <a:ext cx="4722834" cy="1818695"/>
              <a:chOff x="6653270" y="1205609"/>
              <a:chExt cx="5195117" cy="2000565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D7BE161-B583-4335-9F49-FAD34BBDC530}"/>
                  </a:ext>
                </a:extLst>
              </p:cNvPr>
              <p:cNvGrpSpPr/>
              <p:nvPr/>
            </p:nvGrpSpPr>
            <p:grpSpPr>
              <a:xfrm>
                <a:off x="11294663" y="1226646"/>
                <a:ext cx="299132" cy="1958536"/>
                <a:chOff x="8327710" y="3564788"/>
                <a:chExt cx="361950" cy="2369829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1C56C2FC-F018-4747-BAAB-3360496DDAB2}"/>
                    </a:ext>
                  </a:extLst>
                </p:cNvPr>
                <p:cNvSpPr/>
                <p:nvPr/>
              </p:nvSpPr>
              <p:spPr>
                <a:xfrm>
                  <a:off x="8327710" y="3564788"/>
                  <a:ext cx="361950" cy="2369829"/>
                </a:xfrm>
                <a:prstGeom prst="rect">
                  <a:avLst/>
                </a:prstGeom>
                <a:solidFill>
                  <a:srgbClr val="00FF00">
                    <a:alpha val="1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641BB58F-526E-4414-92C3-9E7B0C3C5D27}"/>
                    </a:ext>
                  </a:extLst>
                </p:cNvPr>
                <p:cNvSpPr/>
                <p:nvPr/>
              </p:nvSpPr>
              <p:spPr>
                <a:xfrm>
                  <a:off x="8327710" y="3931436"/>
                  <a:ext cx="361950" cy="363600"/>
                </a:xfrm>
                <a:prstGeom prst="rect">
                  <a:avLst/>
                </a:prstGeom>
                <a:solidFill>
                  <a:srgbClr val="00FF00">
                    <a:alpha val="7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AD547C5-467F-4787-BB3A-B967FA9E40DA}"/>
                  </a:ext>
                </a:extLst>
              </p:cNvPr>
              <p:cNvGrpSpPr/>
              <p:nvPr/>
            </p:nvGrpSpPr>
            <p:grpSpPr>
              <a:xfrm>
                <a:off x="6653270" y="1226646"/>
                <a:ext cx="299132" cy="1958536"/>
                <a:chOff x="2819636" y="3564788"/>
                <a:chExt cx="361950" cy="2369829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E2102575-8807-4A8A-9B61-50774E589B0E}"/>
                    </a:ext>
                  </a:extLst>
                </p:cNvPr>
                <p:cNvSpPr/>
                <p:nvPr/>
              </p:nvSpPr>
              <p:spPr>
                <a:xfrm>
                  <a:off x="2819636" y="3564788"/>
                  <a:ext cx="361950" cy="2369829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2E2E43"/>
                    </a:gs>
                    <a:gs pos="74000">
                      <a:srgbClr val="7F7FFF"/>
                    </a:gs>
                    <a:gs pos="96000">
                      <a:srgbClr val="2E2E4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A2FEB742-E726-49AE-BD77-1303683DB16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1164" y="4830445"/>
                  <a:ext cx="256000" cy="290743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258D91-E611-40BB-A141-78135E749C49}"/>
                  </a:ext>
                </a:extLst>
              </p:cNvPr>
              <p:cNvGrpSpPr/>
              <p:nvPr/>
            </p:nvGrpSpPr>
            <p:grpSpPr>
              <a:xfrm>
                <a:off x="7053921" y="1205609"/>
                <a:ext cx="4794466" cy="2000565"/>
                <a:chOff x="1500555" y="700342"/>
                <a:chExt cx="5801304" cy="2420684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B8231E5-9EA9-4DBF-9542-AF222BF79289}"/>
                    </a:ext>
                  </a:extLst>
                </p:cNvPr>
                <p:cNvSpPr/>
                <p:nvPr/>
              </p:nvSpPr>
              <p:spPr>
                <a:xfrm rot="16200000">
                  <a:off x="2586249" y="1418559"/>
                  <a:ext cx="2368800" cy="983277"/>
                </a:xfrm>
                <a:prstGeom prst="rect">
                  <a:avLst/>
                </a:prstGeom>
                <a:solidFill>
                  <a:srgbClr val="FFFF00">
                    <a:alpha val="1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3EFE4CE0-4A31-4026-AADC-4889803A08B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01817" y="700342"/>
                  <a:ext cx="4300042" cy="2420684"/>
                </a:xfrm>
                <a:prstGeom prst="rect">
                  <a:avLst/>
                </a:prstGeom>
              </p:spPr>
            </p:pic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BD6BDB0-1DA9-47F2-B4DD-6F1B9F2033D6}"/>
                    </a:ext>
                  </a:extLst>
                </p:cNvPr>
                <p:cNvSpPr/>
                <p:nvPr/>
              </p:nvSpPr>
              <p:spPr>
                <a:xfrm>
                  <a:off x="4263053" y="726514"/>
                  <a:ext cx="2368800" cy="983277"/>
                </a:xfrm>
                <a:prstGeom prst="rect">
                  <a:avLst/>
                </a:prstGeom>
                <a:solidFill>
                  <a:srgbClr val="00FFFF">
                    <a:alpha val="1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71" name="Picture 70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oldsymbol{V}_{w}&#10;$$&#10;}&#10;&#10;&#10;&#10;\end{document}" title="IguanaTex Bitmap Display">
                  <a:extLst>
                    <a:ext uri="{FF2B5EF4-FFF2-40B4-BE49-F238E27FC236}">
                      <a16:creationId xmlns:a16="http://schemas.microsoft.com/office/drawing/2014/main" id="{4D9A4ADC-286F-4A79-A070-79931B065E7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60529" y="1090152"/>
                  <a:ext cx="431543" cy="256000"/>
                </a:xfrm>
                <a:prstGeom prst="rect">
                  <a:avLst/>
                </a:prstGeom>
              </p:spPr>
            </p:pic>
            <p:pic>
              <p:nvPicPr>
                <p:cNvPr id="72" name="Picture 71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\boldsymbol{V}_{c}$$&#10;&#10;}&#10;&#10;&#10;&#10;\end{document}" title="IguanaTex Bitmap Display">
                  <a:extLst>
                    <a:ext uri="{FF2B5EF4-FFF2-40B4-BE49-F238E27FC236}">
                      <a16:creationId xmlns:a16="http://schemas.microsoft.com/office/drawing/2014/main" id="{7F749AAC-7D17-4AAC-814F-5FD75EB594F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85049" y="1782197"/>
                  <a:ext cx="371200" cy="256000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1D6C57A8-03C5-457B-A4A0-B40AE42BB3E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0405" y="2044482"/>
                  <a:ext cx="263314" cy="184686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35D26DCE-33DA-4EE6-9E29-6B211A67C7E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00555" y="1774049"/>
                  <a:ext cx="1440183" cy="195109"/>
                </a:xfrm>
                <a:prstGeom prst="rect">
                  <a:avLst/>
                </a:prstGeom>
              </p:spPr>
            </p:pic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B06223D8-8A66-4071-8AD0-979AD229AE6A}"/>
                    </a:ext>
                  </a:extLst>
                </p:cNvPr>
                <p:cNvSpPr/>
                <p:nvPr/>
              </p:nvSpPr>
              <p:spPr>
                <a:xfrm>
                  <a:off x="4274551" y="726514"/>
                  <a:ext cx="361950" cy="983277"/>
                </a:xfrm>
                <a:prstGeom prst="rect">
                  <a:avLst/>
                </a:prstGeom>
                <a:solidFill>
                  <a:srgbClr val="00FFFF">
                    <a:alpha val="1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8ED14598-09C5-4D45-8F7C-D9D7C6AC2EB2}"/>
                    </a:ext>
                  </a:extLst>
                </p:cNvPr>
                <p:cNvSpPr/>
                <p:nvPr/>
              </p:nvSpPr>
              <p:spPr>
                <a:xfrm>
                  <a:off x="5909282" y="726514"/>
                  <a:ext cx="361950" cy="983277"/>
                </a:xfrm>
                <a:prstGeom prst="rect">
                  <a:avLst/>
                </a:prstGeom>
                <a:solidFill>
                  <a:srgbClr val="00FFFF">
                    <a:alpha val="1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3FE6064-43EE-4FD6-A64D-1D5AA94212B3}"/>
                    </a:ext>
                  </a:extLst>
                </p:cNvPr>
                <p:cNvSpPr/>
                <p:nvPr/>
              </p:nvSpPr>
              <p:spPr>
                <a:xfrm>
                  <a:off x="6274110" y="726514"/>
                  <a:ext cx="361950" cy="983277"/>
                </a:xfrm>
                <a:prstGeom prst="rect">
                  <a:avLst/>
                </a:prstGeom>
                <a:solidFill>
                  <a:srgbClr val="00FFFF">
                    <a:alpha val="1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0BD884FA-E985-454A-BE3C-FC9CAABAE73A}"/>
                    </a:ext>
                  </a:extLst>
                </p:cNvPr>
                <p:cNvSpPr/>
                <p:nvPr/>
              </p:nvSpPr>
              <p:spPr>
                <a:xfrm rot="16200000">
                  <a:off x="3589674" y="422744"/>
                  <a:ext cx="361950" cy="983277"/>
                </a:xfrm>
                <a:prstGeom prst="rect">
                  <a:avLst/>
                </a:prstGeom>
                <a:solidFill>
                  <a:srgbClr val="FFFF00">
                    <a:alpha val="1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66475C1-2C4D-45FA-9B17-822A88EF3094}"/>
                    </a:ext>
                  </a:extLst>
                </p:cNvPr>
                <p:cNvSpPr/>
                <p:nvPr/>
              </p:nvSpPr>
              <p:spPr>
                <a:xfrm rot="16200000">
                  <a:off x="3589675" y="783431"/>
                  <a:ext cx="361950" cy="983277"/>
                </a:xfrm>
                <a:prstGeom prst="rect">
                  <a:avLst/>
                </a:prstGeom>
                <a:solidFill>
                  <a:srgbClr val="FFFF00">
                    <a:alpha val="1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410D63D1-EF78-493D-9516-7D4B869712E8}"/>
                    </a:ext>
                  </a:extLst>
                </p:cNvPr>
                <p:cNvSpPr/>
                <p:nvPr/>
              </p:nvSpPr>
              <p:spPr>
                <a:xfrm rot="16200000">
                  <a:off x="3589674" y="2429767"/>
                  <a:ext cx="361950" cy="983277"/>
                </a:xfrm>
                <a:prstGeom prst="rect">
                  <a:avLst/>
                </a:prstGeom>
                <a:solidFill>
                  <a:srgbClr val="FFFF00">
                    <a:alpha val="1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6D84A68D-2683-4F43-A441-4C585C945F48}"/>
                    </a:ext>
                  </a:extLst>
                </p:cNvPr>
                <p:cNvSpPr/>
                <p:nvPr/>
              </p:nvSpPr>
              <p:spPr>
                <a:xfrm rot="16200000">
                  <a:off x="3589674" y="2068274"/>
                  <a:ext cx="361950" cy="983277"/>
                </a:xfrm>
                <a:prstGeom prst="rect">
                  <a:avLst/>
                </a:prstGeom>
                <a:solidFill>
                  <a:srgbClr val="FFFF00">
                    <a:alpha val="1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634394D2-D532-4E57-A91E-01EE0D0CA47E}"/>
                    </a:ext>
                  </a:extLst>
                </p:cNvPr>
                <p:cNvSpPr/>
                <p:nvPr/>
              </p:nvSpPr>
              <p:spPr>
                <a:xfrm>
                  <a:off x="4641224" y="726514"/>
                  <a:ext cx="361950" cy="983277"/>
                </a:xfrm>
                <a:prstGeom prst="rect">
                  <a:avLst/>
                </a:prstGeom>
                <a:solidFill>
                  <a:srgbClr val="00FFFF">
                    <a:alpha val="1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F3A54F-C4FD-4E55-8EBB-8305531EE20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5131" y="3049487"/>
              <a:ext cx="1278338" cy="197818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FA25ABE-F90F-49C1-A5B8-F2B6A33AD00D}"/>
              </a:ext>
            </a:extLst>
          </p:cNvPr>
          <p:cNvGrpSpPr/>
          <p:nvPr/>
        </p:nvGrpSpPr>
        <p:grpSpPr>
          <a:xfrm>
            <a:off x="9059177" y="204425"/>
            <a:ext cx="3088010" cy="6653575"/>
            <a:chOff x="9059177" y="204425"/>
            <a:chExt cx="3088010" cy="665357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9F218D8-306B-443A-A782-3BE30B873A78}"/>
                </a:ext>
              </a:extLst>
            </p:cNvPr>
            <p:cNvGrpSpPr/>
            <p:nvPr/>
          </p:nvGrpSpPr>
          <p:grpSpPr>
            <a:xfrm>
              <a:off x="9131372" y="4343794"/>
              <a:ext cx="2767970" cy="2514206"/>
              <a:chOff x="9131372" y="4343794"/>
              <a:chExt cx="2767970" cy="2514206"/>
            </a:xfrm>
          </p:grpSpPr>
          <p:pic>
            <p:nvPicPr>
              <p:cNvPr id="58" name="Picture 2">
                <a:hlinkClick r:id="rId29"/>
                <a:extLst>
                  <a:ext uri="{FF2B5EF4-FFF2-40B4-BE49-F238E27FC236}">
                    <a16:creationId xmlns:a16="http://schemas.microsoft.com/office/drawing/2014/main" id="{BE5B8C07-2FFA-4058-BA71-18B6EB3CA4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34572" y="4343794"/>
                <a:ext cx="2361570" cy="23615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Subtitle 2">
                <a:extLst>
                  <a:ext uri="{FF2B5EF4-FFF2-40B4-BE49-F238E27FC236}">
                    <a16:creationId xmlns:a16="http://schemas.microsoft.com/office/drawing/2014/main" id="{8491F720-D96B-4B9E-8460-0FF40E7136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1372" y="6389948"/>
                <a:ext cx="2767970" cy="468052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tint val="75000"/>
                      </a:schemeClr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tint val="75000"/>
                      </a:schemeClr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tint val="75000"/>
                      </a:schemeClr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tint val="75000"/>
                      </a:schemeClr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tint val="75000"/>
                      </a:schemeClr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tint val="75000"/>
                      </a:schemeClr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tint val="75000"/>
                      </a:schemeClr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tint val="75000"/>
                      </a:schemeClr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hlinkClick r:id="rId31"/>
                  </a:rPr>
                  <a:t>fixelalgorithms.gitlab.io</a:t>
                </a:r>
                <a:endParaRPr lang="en-US" dirty="0"/>
              </a:p>
            </p:txBody>
          </p:sp>
        </p:grpSp>
        <p:pic>
          <p:nvPicPr>
            <p:cNvPr id="57" name="Picture 56" descr="Icon&#10;&#10;Description automatically generated">
              <a:extLst>
                <a:ext uri="{FF2B5EF4-FFF2-40B4-BE49-F238E27FC236}">
                  <a16:creationId xmlns:a16="http://schemas.microsoft.com/office/drawing/2014/main" id="{91BE4505-A0D9-438A-A50A-1A50EC7ED1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472"/>
            <a:stretch/>
          </p:blipFill>
          <p:spPr>
            <a:xfrm>
              <a:off x="9059177" y="204425"/>
              <a:ext cx="3088010" cy="4150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656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20BF-DFCF-4C46-B716-F04B067A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545432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Natural Language Processing – Introduction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F9D0731-4E75-4029-8AFD-B740166EBB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54" y="1162292"/>
            <a:ext cx="5751689" cy="22668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98CB351-4C04-4A86-9218-AD5BC1099D1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728700"/>
            <a:ext cx="5279086" cy="27611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CB55744-CE9C-45B0-988C-261CEC7A801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54" y="1641159"/>
            <a:ext cx="5845385" cy="225172"/>
          </a:xfrm>
          <a:prstGeom prst="rect">
            <a:avLst/>
          </a:prstGeom>
          <a:solidFill>
            <a:schemeClr val="tx1">
              <a:alpha val="10000"/>
            </a:schemeClr>
          </a:solidFill>
          <a:ln w="38100">
            <a:solidFill>
              <a:schemeClr val="tx1">
                <a:alpha val="10000"/>
              </a:schemeClr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0AC52D3-C6B9-4C89-A060-1BE336D566F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54" y="2120822"/>
            <a:ext cx="7468431" cy="23121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41703DC-DD71-4328-A06D-3A73A72BC1A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54" y="2599373"/>
            <a:ext cx="7479009" cy="226683"/>
          </a:xfrm>
          <a:prstGeom prst="rect">
            <a:avLst/>
          </a:prstGeom>
          <a:solidFill>
            <a:schemeClr val="tx1">
              <a:alpha val="10000"/>
            </a:schemeClr>
          </a:solidFill>
          <a:ln w="38100">
            <a:solidFill>
              <a:schemeClr val="tx1">
                <a:alpha val="10000"/>
              </a:schemeClr>
            </a:solidFill>
          </a:ln>
        </p:spPr>
      </p:pic>
      <p:pic>
        <p:nvPicPr>
          <p:cNvPr id="4" name="Picture 3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green}&#10;``Adrian Pasdar is excellent in this film. He makes a fascinating woman.''}&#10;&#10;&#10;&#10;\end{document}" title="IguanaTex Bitmap Display">
            <a:extLst>
              <a:ext uri="{FF2B5EF4-FFF2-40B4-BE49-F238E27FC236}">
                <a16:creationId xmlns:a16="http://schemas.microsoft.com/office/drawing/2014/main" id="{DF9DF5D3-39BB-473E-BB23-5D97C8204DB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54" y="3078717"/>
            <a:ext cx="7970155" cy="23121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32E2AE3-8C27-4C83-AB42-02A36858B0D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54" y="3557267"/>
            <a:ext cx="8988714" cy="225172"/>
          </a:xfrm>
          <a:prstGeom prst="rect">
            <a:avLst/>
          </a:prstGeom>
          <a:solidFill>
            <a:schemeClr val="tx1">
              <a:alpha val="10000"/>
            </a:schemeClr>
          </a:solidFill>
          <a:ln w="38100">
            <a:solidFill>
              <a:schemeClr val="tx1">
                <a:alpha val="10000"/>
              </a:schemeClr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B0F400C-7114-444C-A2A6-47FA8D85CE5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54" y="4036930"/>
            <a:ext cx="8827013" cy="22668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5D46146-8A5E-4D83-84C2-9CA7CFAB200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54" y="4515481"/>
            <a:ext cx="10509000" cy="231217"/>
          </a:xfrm>
          <a:prstGeom prst="rect">
            <a:avLst/>
          </a:prstGeom>
          <a:solidFill>
            <a:schemeClr val="tx1">
              <a:alpha val="10000"/>
            </a:schemeClr>
          </a:solidFill>
          <a:ln w="38100">
            <a:solidFill>
              <a:schemeClr val="tx1">
                <a:alpha val="10000"/>
              </a:schemeClr>
            </a:solidFill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E04927E-9DA7-4650-AEF7-E42A57F889F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54" y="4994509"/>
            <a:ext cx="10823334" cy="22970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93E82E0-D491-49F8-B4E6-D57C40262EF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55" y="5473532"/>
            <a:ext cx="6368267" cy="527416"/>
          </a:xfrm>
          <a:prstGeom prst="rect">
            <a:avLst/>
          </a:prstGeom>
          <a:solidFill>
            <a:schemeClr val="tx1">
              <a:alpha val="10000"/>
            </a:schemeClr>
          </a:solidFill>
          <a:ln w="38100">
            <a:solidFill>
              <a:schemeClr val="tx1">
                <a:alpha val="10000"/>
              </a:schemeClr>
            </a:solidFill>
          </a:ln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7961055-7700-4245-9DE8-B97B3CA8CE53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040" y="1144890"/>
            <a:ext cx="1005714" cy="261486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677818A-A810-4DDF-BFCF-4BFC6CEC097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042" y="1579681"/>
            <a:ext cx="1078857" cy="265143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322AD947-C5A2-435A-8E7B-7A7569A4F82D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73" y="6265755"/>
            <a:ext cx="8839314" cy="30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C8D233E-8225-4623-B3B7-42BC59C8E872}"/>
              </a:ext>
            </a:extLst>
          </p:cNvPr>
          <p:cNvGrpSpPr/>
          <p:nvPr/>
        </p:nvGrpSpPr>
        <p:grpSpPr>
          <a:xfrm>
            <a:off x="5612588" y="6116600"/>
            <a:ext cx="5992024" cy="728700"/>
            <a:chOff x="5612588" y="6116600"/>
            <a:chExt cx="5992024" cy="728700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C49E7884-6E83-466A-B749-8BE6E628CECA}"/>
                </a:ext>
              </a:extLst>
            </p:cNvPr>
            <p:cNvSpPr/>
            <p:nvPr/>
          </p:nvSpPr>
          <p:spPr>
            <a:xfrm>
              <a:off x="7032104" y="6116600"/>
              <a:ext cx="4572508" cy="728700"/>
            </a:xfrm>
            <a:prstGeom prst="roundRect">
              <a:avLst/>
            </a:prstGeom>
            <a:solidFill>
              <a:srgbClr val="00FFFF">
                <a:alpha val="15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cyan}&#10;dictionary:}&#10;&#10;&#10;&#10;\end{document}" title="IguanaTex Bitmap Display">
              <a:extLst>
                <a:ext uri="{FF2B5EF4-FFF2-40B4-BE49-F238E27FC236}">
                  <a16:creationId xmlns:a16="http://schemas.microsoft.com/office/drawing/2014/main" id="{DDFD5796-CF5A-4719-85E2-32793D5B61D5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2588" y="6357106"/>
              <a:ext cx="1265039" cy="24768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438549-D486-42CA-83D8-FFBB8AFBED8D}"/>
              </a:ext>
            </a:extLst>
          </p:cNvPr>
          <p:cNvGrpSpPr/>
          <p:nvPr/>
        </p:nvGrpSpPr>
        <p:grpSpPr>
          <a:xfrm>
            <a:off x="6240016" y="4052392"/>
            <a:ext cx="6180683" cy="2805608"/>
            <a:chOff x="6242414" y="3863725"/>
            <a:chExt cx="6180683" cy="2805608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F4C1289-D62C-4C80-9205-632302548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42414" y="4018424"/>
              <a:ext cx="6180683" cy="265090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2FA136D-F3B9-4881-BAE7-9D1BA79E22D9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5076" y="3863725"/>
              <a:ext cx="1519376" cy="249351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6920BF-DFCF-4C46-B716-F04B067A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545432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Bag of Words – 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3EC0D2-1D47-4B3D-AEC7-7C0AD54789C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9" y="728700"/>
            <a:ext cx="7039999" cy="2998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CED8A4-DC9E-44F9-81DB-D9598A6947D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9" y="1136598"/>
            <a:ext cx="2984229" cy="2998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CC3E09-235B-4FAF-A295-F552DEC78E0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54" y="1568646"/>
            <a:ext cx="3958857" cy="277943"/>
          </a:xfrm>
          <a:prstGeom prst="rect">
            <a:avLst/>
          </a:prstGeom>
        </p:spPr>
      </p:pic>
      <p:pic>
        <p:nvPicPr>
          <p:cNvPr id="14" name="Picture 13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2. Build a {\color{cyan}vocabulary} (a.k.a. {\color{cyan}dictionary}).}&#10;&#10;&#10;&#10;\end{document}" title="IguanaTex Bitmap Display">
            <a:extLst>
              <a:ext uri="{FF2B5EF4-FFF2-40B4-BE49-F238E27FC236}">
                <a16:creationId xmlns:a16="http://schemas.microsoft.com/office/drawing/2014/main" id="{F01F7629-8E2B-4135-A4DE-22B990CBF0F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56" y="2046094"/>
            <a:ext cx="5472916" cy="305371"/>
          </a:xfrm>
          <a:prstGeom prst="rect">
            <a:avLst/>
          </a:prstGeom>
          <a:solidFill>
            <a:schemeClr val="tx1">
              <a:alpha val="10000"/>
            </a:schemeClr>
          </a:solidFill>
          <a:ln w="38100">
            <a:solidFill>
              <a:schemeClr val="tx1">
                <a:alpha val="1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A420AE-86EA-4E69-A378-0AF51E60CD8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55" y="2561700"/>
            <a:ext cx="7080229" cy="27245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6E4FCF8-B672-415A-900A-67A5482E8E5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2" y="4340763"/>
            <a:ext cx="3066513" cy="272457"/>
          </a:xfrm>
          <a:prstGeom prst="rect">
            <a:avLst/>
          </a:prstGeom>
          <a:solidFill>
            <a:schemeClr val="tx1">
              <a:alpha val="10000"/>
            </a:schemeClr>
          </a:solidFill>
          <a:ln w="38100">
            <a:solidFill>
              <a:schemeClr val="tx1">
                <a:alpha val="10000"/>
              </a:schemeClr>
            </a:solidFill>
          </a:ln>
        </p:spPr>
      </p:pic>
      <p:pic>
        <p:nvPicPr>
          <p:cNvPr id="26" name="Picture 25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definecolor{Temp}{rgb}{.45, .45, .99}&#10;\begin{document}&#10;&#10;{\color{Temp}&#10;``The movie was boring.''&#10;}&#10;&#10;&#10;&#10;\end{document}&#10;" title="IguanaTex Bitmap Display">
            <a:extLst>
              <a:ext uri="{FF2B5EF4-FFF2-40B4-BE49-F238E27FC236}">
                <a16:creationId xmlns:a16="http://schemas.microsoft.com/office/drawing/2014/main" id="{F1AD9D6A-A82D-4906-AB84-BD6A296EBE7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1" y="4812729"/>
            <a:ext cx="3232918" cy="2724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E89DB93-C6F3-4C5F-B969-D58104EC3B4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1" y="3853498"/>
            <a:ext cx="7321601" cy="2724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E1B96E3-625A-461D-B975-546ADAB8C30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3452752"/>
            <a:ext cx="1303771" cy="2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7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20BF-DFCF-4C46-B716-F04B067A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545432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Bag of Words – Pre-processing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438549-D486-42CA-83D8-FFBB8AFBED8D}"/>
              </a:ext>
            </a:extLst>
          </p:cNvPr>
          <p:cNvGrpSpPr/>
          <p:nvPr/>
        </p:nvGrpSpPr>
        <p:grpSpPr>
          <a:xfrm>
            <a:off x="7392144" y="96249"/>
            <a:ext cx="5108003" cy="2107895"/>
            <a:chOff x="6242414" y="3863725"/>
            <a:chExt cx="6180683" cy="280560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2FA136D-F3B9-4881-BAE7-9D1BA79E22D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5076" y="3863725"/>
              <a:ext cx="1519376" cy="24935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F4C1289-D62C-4C80-9205-632302548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42414" y="4018424"/>
              <a:ext cx="6180683" cy="265090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A5C7202-7852-4B89-9DBF-F1B14425053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565" y="773676"/>
            <a:ext cx="9151751" cy="5270760"/>
          </a:xfrm>
          <a:prstGeom prst="rect">
            <a:avLst/>
          </a:prstGeom>
        </p:spPr>
      </p:pic>
      <p:pic>
        <p:nvPicPr>
          <p:cNvPr id="5" name="Picture 4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The most common words among\\${\color{yellow}N=2,000}$ IMDb reviews:&#10;\end{itemize}&#10;}&#10;&#10;&#10;&#10;\end{document}" title="IguanaTex Bitmap Display">
            <a:extLst>
              <a:ext uri="{FF2B5EF4-FFF2-40B4-BE49-F238E27FC236}">
                <a16:creationId xmlns:a16="http://schemas.microsoft.com/office/drawing/2014/main" id="{4CE6BBDF-AD3F-49C9-8E40-D0275A9884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692696"/>
            <a:ext cx="4611655" cy="63268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5666B12-0CD7-4264-9810-80BE6F133D07}"/>
              </a:ext>
            </a:extLst>
          </p:cNvPr>
          <p:cNvGrpSpPr/>
          <p:nvPr/>
        </p:nvGrpSpPr>
        <p:grpSpPr>
          <a:xfrm>
            <a:off x="528982" y="2057400"/>
            <a:ext cx="3928718" cy="2779371"/>
            <a:chOff x="528982" y="2057400"/>
            <a:chExt cx="3928718" cy="277937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A19BA65-3D44-4F01-93DF-CA214A66B9F7}"/>
                </a:ext>
              </a:extLst>
            </p:cNvPr>
            <p:cNvGrpSpPr/>
            <p:nvPr/>
          </p:nvGrpSpPr>
          <p:grpSpPr>
            <a:xfrm>
              <a:off x="2162039" y="2057400"/>
              <a:ext cx="2295661" cy="2390775"/>
              <a:chOff x="2162039" y="2057400"/>
              <a:chExt cx="2295661" cy="2390775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C7EA351-2715-40DA-A1ED-47FCD6AA6B31}"/>
                  </a:ext>
                </a:extLst>
              </p:cNvPr>
              <p:cNvSpPr/>
              <p:nvPr/>
            </p:nvSpPr>
            <p:spPr>
              <a:xfrm>
                <a:off x="2162039" y="3576638"/>
                <a:ext cx="684076" cy="328612"/>
              </a:xfrm>
              <a:prstGeom prst="rect">
                <a:avLst/>
              </a:prstGeom>
              <a:solidFill>
                <a:srgbClr val="FFFF0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7F91ECC-64C0-4F10-A91C-8AB065EFF566}"/>
                  </a:ext>
                </a:extLst>
              </p:cNvPr>
              <p:cNvSpPr/>
              <p:nvPr/>
            </p:nvSpPr>
            <p:spPr>
              <a:xfrm>
                <a:off x="2847306" y="3176972"/>
                <a:ext cx="1610394" cy="911634"/>
              </a:xfrm>
              <a:prstGeom prst="rect">
                <a:avLst/>
              </a:prstGeom>
              <a:solidFill>
                <a:srgbClr val="FFFF0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7E81F09-6F39-4B8C-A1FA-730693C260E8}"/>
                  </a:ext>
                </a:extLst>
              </p:cNvPr>
              <p:cNvSpPr/>
              <p:nvPr/>
            </p:nvSpPr>
            <p:spPr>
              <a:xfrm>
                <a:off x="3219450" y="4095750"/>
                <a:ext cx="742950" cy="352425"/>
              </a:xfrm>
              <a:prstGeom prst="rect">
                <a:avLst/>
              </a:prstGeom>
              <a:solidFill>
                <a:srgbClr val="FFFF0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E124C2D-979D-4487-B443-4784DDAE4D57}"/>
                  </a:ext>
                </a:extLst>
              </p:cNvPr>
              <p:cNvSpPr/>
              <p:nvPr/>
            </p:nvSpPr>
            <p:spPr>
              <a:xfrm>
                <a:off x="2552700" y="2057400"/>
                <a:ext cx="400050" cy="207029"/>
              </a:xfrm>
              <a:prstGeom prst="rect">
                <a:avLst/>
              </a:prstGeom>
              <a:solidFill>
                <a:srgbClr val="FFFF0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07E2E8A-82E5-4F41-ABE2-9ADF3740561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82" y="4589083"/>
              <a:ext cx="1712208" cy="247688"/>
            </a:xfrm>
            <a:prstGeom prst="rect">
              <a:avLst/>
            </a:prstGeom>
            <a:solidFill>
              <a:srgbClr val="FFFF00">
                <a:alpha val="15000"/>
              </a:srgbClr>
            </a:solidFill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1C6E5E6D-1139-4549-8ACE-13F7FA3F497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5" y="5183190"/>
            <a:ext cx="4692115" cy="303543"/>
          </a:xfrm>
          <a:prstGeom prst="rect">
            <a:avLst/>
          </a:prstGeom>
          <a:solidFill>
            <a:srgbClr val="FF0000">
              <a:alpha val="15000"/>
            </a:srgbClr>
          </a:solidFill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0B7578F-7EBE-4734-9E30-D647176886B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5811415"/>
            <a:ext cx="6063542" cy="632686"/>
          </a:xfrm>
          <a:prstGeom prst="rect">
            <a:avLst/>
          </a:prstGeom>
          <a:solidFill>
            <a:srgbClr val="FFFF00">
              <a:alpha val="15000"/>
            </a:srgbClr>
          </a:solidFill>
        </p:spPr>
      </p:pic>
    </p:spTree>
    <p:extLst>
      <p:ext uri="{BB962C8B-B14F-4D97-AF65-F5344CB8AC3E}">
        <p14:creationId xmlns:p14="http://schemas.microsoft.com/office/powerpoint/2010/main" val="139958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The most common words among\\${\color{yellow}N=2,000}$ IMDb reviews:&#10;\end{itemize}&#10;}&#10;&#10;&#10;&#10;\end{document}" title="IguanaTex Bitmap Display">
            <a:extLst>
              <a:ext uri="{FF2B5EF4-FFF2-40B4-BE49-F238E27FC236}">
                <a16:creationId xmlns:a16="http://schemas.microsoft.com/office/drawing/2014/main" id="{8AD530E5-C846-43C2-8247-CCF6D577426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692696"/>
            <a:ext cx="4611655" cy="6326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6920BF-DFCF-4C46-B716-F04B067A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545432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Bag of Words – Pre-processing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438549-D486-42CA-83D8-FFBB8AFBED8D}"/>
              </a:ext>
            </a:extLst>
          </p:cNvPr>
          <p:cNvGrpSpPr/>
          <p:nvPr/>
        </p:nvGrpSpPr>
        <p:grpSpPr>
          <a:xfrm>
            <a:off x="7392144" y="96249"/>
            <a:ext cx="5108003" cy="2107895"/>
            <a:chOff x="6242414" y="3863725"/>
            <a:chExt cx="6180683" cy="280560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2FA136D-F3B9-4881-BAE7-9D1BA79E22D9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5076" y="3863725"/>
              <a:ext cx="1519376" cy="24935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F4C1289-D62C-4C80-9205-632302548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42414" y="4018424"/>
              <a:ext cx="6180683" cy="2650909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D8A0800-644D-4F42-8B52-5BFDA4CEF0D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6620" y="1772816"/>
            <a:ext cx="8946442" cy="51525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458CD0-D1EC-465F-AF5F-28A631CB006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1592796"/>
            <a:ext cx="6063542" cy="632686"/>
          </a:xfrm>
          <a:prstGeom prst="rect">
            <a:avLst/>
          </a:prstGeom>
          <a:solidFill>
            <a:srgbClr val="FFFF00">
              <a:alpha val="15000"/>
            </a:srgbClr>
          </a:solidFill>
        </p:spPr>
      </p:pic>
      <p:pic>
        <p:nvPicPr>
          <p:cNvPr id="5" name="Picture 4" descr="IguanaTex Bitmap Display&#10;&#10;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Second, we remove stop words: ``the'', ``of'', ``to'', ``and'',&#10;``a'', etc.&#10;\end{itemize}&#10;}&#10;&#10;&#10;&#10;\end{document}">
            <a:extLst>
              <a:ext uri="{FF2B5EF4-FFF2-40B4-BE49-F238E27FC236}">
                <a16:creationId xmlns:a16="http://schemas.microsoft.com/office/drawing/2014/main" id="{3ED2D4A5-46BD-4065-939D-D500147A170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7" y="6146703"/>
            <a:ext cx="9027658" cy="272458"/>
          </a:xfrm>
          <a:prstGeom prst="rect">
            <a:avLst/>
          </a:prstGeom>
          <a:solidFill>
            <a:srgbClr val="FFFF00">
              <a:alpha val="15000"/>
            </a:srgbClr>
          </a:solidFill>
        </p:spPr>
      </p:pic>
    </p:spTree>
    <p:extLst>
      <p:ext uri="{BB962C8B-B14F-4D97-AF65-F5344CB8AC3E}">
        <p14:creationId xmlns:p14="http://schemas.microsoft.com/office/powerpoint/2010/main" val="1976983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IguanaTex Bitmap Display&#10;&#10;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The most common words among\\${\color{yellow}N=2,000}$ IMDb reviews:&#10;\end{itemize}&#10;}&#10;&#10;&#10;&#10;\end{document}">
            <a:extLst>
              <a:ext uri="{FF2B5EF4-FFF2-40B4-BE49-F238E27FC236}">
                <a16:creationId xmlns:a16="http://schemas.microsoft.com/office/drawing/2014/main" id="{F9D3AEAA-9EFA-42D0-8678-A206141ED1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761873"/>
            <a:ext cx="4611655" cy="6326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6920BF-DFCF-4C46-B716-F04B067A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545432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Bag of Words – Pre-processing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438549-D486-42CA-83D8-FFBB8AFBED8D}"/>
              </a:ext>
            </a:extLst>
          </p:cNvPr>
          <p:cNvGrpSpPr/>
          <p:nvPr/>
        </p:nvGrpSpPr>
        <p:grpSpPr>
          <a:xfrm>
            <a:off x="7392144" y="96249"/>
            <a:ext cx="5108003" cy="2107895"/>
            <a:chOff x="6242414" y="3863725"/>
            <a:chExt cx="6180683" cy="280560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2FA136D-F3B9-4881-BAE7-9D1BA79E22D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5076" y="3863725"/>
              <a:ext cx="1519376" cy="24935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F4C1289-D62C-4C80-9205-632302548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42414" y="4018424"/>
              <a:ext cx="6180683" cy="2650909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5458CD0-D1EC-465F-AF5F-28A631CB006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1619990"/>
            <a:ext cx="6063542" cy="632686"/>
          </a:xfrm>
          <a:prstGeom prst="rect">
            <a:avLst/>
          </a:prstGeom>
          <a:solidFill>
            <a:srgbClr val="FFFF00">
              <a:alpha val="15000"/>
            </a:srgbClr>
          </a:solidFill>
        </p:spPr>
      </p:pic>
      <p:pic>
        <p:nvPicPr>
          <p:cNvPr id="8" name="Picture 7" descr="IguanaTex Bitmap Display&#10;&#10;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Second, we remove stop words: ``the'', ``of'', ``to'', ``and'',&#10;``a'', etc.&#10;\end{itemize}&#10;}&#10;&#10;&#10;&#10;\end{document}">
            <a:extLst>
              <a:ext uri="{FF2B5EF4-FFF2-40B4-BE49-F238E27FC236}">
                <a16:creationId xmlns:a16="http://schemas.microsoft.com/office/drawing/2014/main" id="{7CCAB1AD-BC9F-4CB7-97A1-2AA90DD7ABC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25" y="2417861"/>
            <a:ext cx="9027658" cy="272458"/>
          </a:xfrm>
          <a:prstGeom prst="rect">
            <a:avLst/>
          </a:prstGeom>
          <a:solidFill>
            <a:srgbClr val="FFFF00">
              <a:alpha val="15000"/>
            </a:srgbClr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B78056-E787-4FE9-A20D-6B7572BBF3E2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7614" y="2492896"/>
            <a:ext cx="7393755" cy="425827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BD4105E-738A-46B7-8BD4-A3177C88E930}"/>
              </a:ext>
            </a:extLst>
          </p:cNvPr>
          <p:cNvGrpSpPr/>
          <p:nvPr/>
        </p:nvGrpSpPr>
        <p:grpSpPr>
          <a:xfrm>
            <a:off x="1586429" y="2976164"/>
            <a:ext cx="4977623" cy="2758802"/>
            <a:chOff x="1586429" y="3032398"/>
            <a:chExt cx="4977623" cy="275880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F9BE4F-0831-4625-B606-CF2F2ED92781}"/>
                </a:ext>
              </a:extLst>
            </p:cNvPr>
            <p:cNvSpPr/>
            <p:nvPr/>
          </p:nvSpPr>
          <p:spPr>
            <a:xfrm>
              <a:off x="3106756" y="4362680"/>
              <a:ext cx="2701211" cy="572878"/>
            </a:xfrm>
            <a:prstGeom prst="rect">
              <a:avLst/>
            </a:prstGeom>
            <a:solidFill>
              <a:srgbClr val="FFFF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740171-9FEA-4A82-96D8-33E1BE4E84B6}"/>
                </a:ext>
              </a:extLst>
            </p:cNvPr>
            <p:cNvSpPr/>
            <p:nvPr/>
          </p:nvSpPr>
          <p:spPr>
            <a:xfrm>
              <a:off x="1586429" y="4182820"/>
              <a:ext cx="936434" cy="270629"/>
            </a:xfrm>
            <a:prstGeom prst="rect">
              <a:avLst/>
            </a:prstGeom>
            <a:solidFill>
              <a:srgbClr val="FFFF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79B6FC-0B28-4957-B7A1-538227BF6C5A}"/>
                </a:ext>
              </a:extLst>
            </p:cNvPr>
            <p:cNvSpPr/>
            <p:nvPr/>
          </p:nvSpPr>
          <p:spPr>
            <a:xfrm>
              <a:off x="3525398" y="3591499"/>
              <a:ext cx="1498294" cy="727688"/>
            </a:xfrm>
            <a:prstGeom prst="rect">
              <a:avLst/>
            </a:prstGeom>
            <a:solidFill>
              <a:srgbClr val="FFFF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7070AF-127B-4A40-8567-CC80777A5EFF}"/>
                </a:ext>
              </a:extLst>
            </p:cNvPr>
            <p:cNvSpPr/>
            <p:nvPr/>
          </p:nvSpPr>
          <p:spPr>
            <a:xfrm>
              <a:off x="4300538" y="5534025"/>
              <a:ext cx="638175" cy="257175"/>
            </a:xfrm>
            <a:prstGeom prst="rect">
              <a:avLst/>
            </a:prstGeom>
            <a:solidFill>
              <a:srgbClr val="FFFF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D1BF07C-6ABB-45E5-BC0B-8118D19D0DA1}"/>
                </a:ext>
              </a:extLst>
            </p:cNvPr>
            <p:cNvSpPr/>
            <p:nvPr/>
          </p:nvSpPr>
          <p:spPr>
            <a:xfrm>
              <a:off x="5879976" y="4664784"/>
              <a:ext cx="684076" cy="215192"/>
            </a:xfrm>
            <a:prstGeom prst="rect">
              <a:avLst/>
            </a:prstGeom>
            <a:solidFill>
              <a:srgbClr val="FFFF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32B691B-8571-4320-9989-37F286CD3239}"/>
                </a:ext>
              </a:extLst>
            </p:cNvPr>
            <p:cNvSpPr/>
            <p:nvPr/>
          </p:nvSpPr>
          <p:spPr>
            <a:xfrm>
              <a:off x="5627948" y="3032398"/>
              <a:ext cx="735632" cy="215192"/>
            </a:xfrm>
            <a:prstGeom prst="rect">
              <a:avLst/>
            </a:prstGeom>
            <a:solidFill>
              <a:srgbClr val="FFFF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Last step is stemming the words: {\color{green}movie(s) $\rightarrow$ movi}, {\color{cyan}watch(ing)&#10;$\rightarrow$ watch}.&#10;\end{itemize}}&#10;&#10;&#10;&#10;\end{document}" title="IguanaTex Bitmap Display">
            <a:extLst>
              <a:ext uri="{FF2B5EF4-FFF2-40B4-BE49-F238E27FC236}">
                <a16:creationId xmlns:a16="http://schemas.microsoft.com/office/drawing/2014/main" id="{8E620CA8-CA95-4142-9110-5493167EDE5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72" y="6460038"/>
            <a:ext cx="10031546" cy="305371"/>
          </a:xfrm>
          <a:prstGeom prst="rect">
            <a:avLst/>
          </a:prstGeom>
          <a:solidFill>
            <a:srgbClr val="FFFF00">
              <a:alpha val="15000"/>
            </a:srgbClr>
          </a:solidFill>
        </p:spPr>
      </p:pic>
    </p:spTree>
    <p:extLst>
      <p:ext uri="{BB962C8B-B14F-4D97-AF65-F5344CB8AC3E}">
        <p14:creationId xmlns:p14="http://schemas.microsoft.com/office/powerpoint/2010/main" val="1710873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guanaTex Bitmap Display&#10;&#10;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The most common words among\\${\color{yellow}N=2,000}$ IMDb reviews:&#10;\end{itemize}&#10;}&#10;&#10;&#10;&#10;\end{document}">
            <a:extLst>
              <a:ext uri="{FF2B5EF4-FFF2-40B4-BE49-F238E27FC236}">
                <a16:creationId xmlns:a16="http://schemas.microsoft.com/office/drawing/2014/main" id="{DDD2759A-7D84-4D41-9C0A-B802801C434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761873"/>
            <a:ext cx="4611655" cy="632685"/>
          </a:xfrm>
          <a:prstGeom prst="rect">
            <a:avLst/>
          </a:prstGeom>
        </p:spPr>
      </p:pic>
      <p:pic>
        <p:nvPicPr>
          <p:cNvPr id="13" name="Picture 12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Last step is stemming the words: {\color{green}movie(s) $\rightarrow$ movi}, {\color{cyan}watch(ing)&#10;$\rightarrow$ watch}.&#10;\end{itemize}}&#10;&#10;&#10;&#10;\end{document}" title="IguanaTex Bitmap Display">
            <a:extLst>
              <a:ext uri="{FF2B5EF4-FFF2-40B4-BE49-F238E27FC236}">
                <a16:creationId xmlns:a16="http://schemas.microsoft.com/office/drawing/2014/main" id="{1F38578C-EE35-43E9-84C4-46AE7CF4CD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72" y="2874407"/>
            <a:ext cx="10031546" cy="305371"/>
          </a:xfrm>
          <a:prstGeom prst="rect">
            <a:avLst/>
          </a:prstGeom>
          <a:solidFill>
            <a:srgbClr val="FFFF00">
              <a:alpha val="15000"/>
            </a:srgb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6920BF-DFCF-4C46-B716-F04B067A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545432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Bag of Words – Dictionary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438549-D486-42CA-83D8-FFBB8AFBED8D}"/>
              </a:ext>
            </a:extLst>
          </p:cNvPr>
          <p:cNvGrpSpPr/>
          <p:nvPr/>
        </p:nvGrpSpPr>
        <p:grpSpPr>
          <a:xfrm>
            <a:off x="7392144" y="96249"/>
            <a:ext cx="5108003" cy="2107895"/>
            <a:chOff x="6242414" y="3863725"/>
            <a:chExt cx="6180683" cy="280560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2FA136D-F3B9-4881-BAE7-9D1BA79E22D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5076" y="3863725"/>
              <a:ext cx="1519376" cy="24935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F4C1289-D62C-4C80-9205-632302548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42414" y="4018424"/>
              <a:ext cx="6180683" cy="2650909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5458CD0-D1EC-465F-AF5F-28A631CB00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1619990"/>
            <a:ext cx="6063542" cy="632686"/>
          </a:xfrm>
          <a:prstGeom prst="rect">
            <a:avLst/>
          </a:prstGeom>
          <a:solidFill>
            <a:srgbClr val="FFFF00">
              <a:alpha val="15000"/>
            </a:srgbClr>
          </a:solidFill>
        </p:spPr>
      </p:pic>
      <p:pic>
        <p:nvPicPr>
          <p:cNvPr id="7" name="Picture 6" descr="IguanaTex Bitmap Display&#10;&#10;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Second, we remove stop words: ``the'', ``of'', ``to'', ``and'',&#10;``a'', etc.&#10;\end{itemize}&#10;}&#10;&#10;&#10;&#10;\end{document}">
            <a:extLst>
              <a:ext uri="{FF2B5EF4-FFF2-40B4-BE49-F238E27FC236}">
                <a16:creationId xmlns:a16="http://schemas.microsoft.com/office/drawing/2014/main" id="{6D69354D-0B51-41A3-939D-8A57BBCA6FD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25" y="2417861"/>
            <a:ext cx="9027658" cy="272458"/>
          </a:xfrm>
          <a:prstGeom prst="rect">
            <a:avLst/>
          </a:prstGeom>
          <a:solidFill>
            <a:srgbClr val="FFFF00">
              <a:alpha val="15000"/>
            </a:srgbClr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E1CE14-71FF-4C93-8825-E55730FF50BB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6688" y="2956888"/>
            <a:ext cx="7393754" cy="4258277"/>
          </a:xfrm>
          <a:prstGeom prst="rect">
            <a:avLst/>
          </a:prstGeom>
        </p:spPr>
      </p:pic>
      <p:pic>
        <p:nvPicPr>
          <p:cNvPr id="5" name="Picture 4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yellow}&#10;\begin{center}&#10;after these steps,\\&#10;we remain with $19,910$ unique words&#10;\par\end{center}&#10;}&#10;&#10;&#10;&#10;\end{document}" title="IguanaTex Bitmap Display">
            <a:extLst>
              <a:ext uri="{FF2B5EF4-FFF2-40B4-BE49-F238E27FC236}">
                <a16:creationId xmlns:a16="http://schemas.microsoft.com/office/drawing/2014/main" id="{DE886850-9844-45A6-B3FF-6189BF4BC34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623375"/>
            <a:ext cx="4889600" cy="636343"/>
          </a:xfrm>
          <a:prstGeom prst="rect">
            <a:avLst/>
          </a:prstGeom>
        </p:spPr>
      </p:pic>
      <p:pic>
        <p:nvPicPr>
          <p:cNvPr id="12" name="Picture 11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center}&#10;let ${\color{cyan}\mathcal{V}=\left\{ w_{j}\right\} _{j=1}^{19,910}}$ be the set\\&#10;(vocabulary) of all unique words.&#10;\par\end{center}&#10;}&#10;&#10;&#10;&#10;\end{document}" title="IguanaTex Bitmap Display">
            <a:extLst>
              <a:ext uri="{FF2B5EF4-FFF2-40B4-BE49-F238E27FC236}">
                <a16:creationId xmlns:a16="http://schemas.microsoft.com/office/drawing/2014/main" id="{E3C380FC-026F-4953-B65F-BEC63913EA1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166" y="5551154"/>
            <a:ext cx="4339201" cy="77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6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FDDEB865-8EA3-46B3-A157-0DA7DDFBD284}"/>
              </a:ext>
            </a:extLst>
          </p:cNvPr>
          <p:cNvGrpSpPr/>
          <p:nvPr/>
        </p:nvGrpSpPr>
        <p:grpSpPr>
          <a:xfrm>
            <a:off x="1276775" y="3737306"/>
            <a:ext cx="2984229" cy="1093486"/>
            <a:chOff x="1991544" y="3737306"/>
            <a:chExt cx="2984229" cy="109348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367E0B2-73D7-48EB-83D0-5C8A61FE8849}"/>
                </a:ext>
              </a:extLst>
            </p:cNvPr>
            <p:cNvSpPr/>
            <p:nvPr/>
          </p:nvSpPr>
          <p:spPr>
            <a:xfrm>
              <a:off x="2809875" y="3759200"/>
              <a:ext cx="2133997" cy="276226"/>
            </a:xfrm>
            <a:prstGeom prst="rect">
              <a:avLst/>
            </a:prstGeom>
            <a:solidFill>
              <a:srgbClr val="EE46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B6D2F82-EB97-46DA-9E01-648F17DAC38D}"/>
                </a:ext>
              </a:extLst>
            </p:cNvPr>
            <p:cNvSpPr/>
            <p:nvPr/>
          </p:nvSpPr>
          <p:spPr>
            <a:xfrm>
              <a:off x="2809875" y="4125776"/>
              <a:ext cx="2133997" cy="276226"/>
            </a:xfrm>
            <a:prstGeom prst="rect">
              <a:avLst/>
            </a:prstGeom>
            <a:solidFill>
              <a:srgbClr val="76DE2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BA36352-CEB8-42FE-A629-C0B26F2AC476}"/>
                </a:ext>
              </a:extLst>
            </p:cNvPr>
            <p:cNvSpPr/>
            <p:nvPr/>
          </p:nvSpPr>
          <p:spPr>
            <a:xfrm>
              <a:off x="2809875" y="4482641"/>
              <a:ext cx="2133997" cy="276226"/>
            </a:xfrm>
            <a:prstGeom prst="rect">
              <a:avLst/>
            </a:prstGeom>
            <a:solidFill>
              <a:srgbClr val="373797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4" name="Picture 33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{\color{green}\boldsymbol{X}}=\left[\begin{matrix}2 &amp; 1 &amp; 1 &amp; 0 &amp; 0\\&#10;0 &amp; 1 &amp; 0 &amp; 1 &amp; 0\\&#10;0 &amp; 1 &amp; 0 &amp; 0 &amp; 1&#10;\end{matrix}\right]&#10;$$&#10;}&#10;&#10;&#10;&#10;\end{document}" title="IguanaTex Bitmap Display">
              <a:extLst>
                <a:ext uri="{FF2B5EF4-FFF2-40B4-BE49-F238E27FC236}">
                  <a16:creationId xmlns:a16="http://schemas.microsoft.com/office/drawing/2014/main" id="{77F795A6-BA63-4B4E-AE88-5895C0AB5169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544" y="3737306"/>
              <a:ext cx="2984229" cy="1093486"/>
            </a:xfrm>
            <a:prstGeom prst="rect">
              <a:avLst/>
            </a:prstGeom>
          </p:spPr>
        </p:pic>
      </p:grpSp>
      <p:pic>
        <p:nvPicPr>
          <p:cNvPr id="24" name="Picture 23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yellow}&#10;\begin{center}&#10;after these steps,\\&#10;we remain with $19,910$ unique words&#10;\par\end{center}&#10;}&#10;&#10;&#10;&#10;\end{document}" title="IguanaTex Bitmap Display">
            <a:extLst>
              <a:ext uri="{FF2B5EF4-FFF2-40B4-BE49-F238E27FC236}">
                <a16:creationId xmlns:a16="http://schemas.microsoft.com/office/drawing/2014/main" id="{FABFC648-4330-4026-B949-EECD5196C6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5265204"/>
            <a:ext cx="4889600" cy="636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6920BF-DFCF-4C46-B716-F04B067A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545432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Bag of Words – Data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438549-D486-42CA-83D8-FFBB8AFBED8D}"/>
              </a:ext>
            </a:extLst>
          </p:cNvPr>
          <p:cNvGrpSpPr/>
          <p:nvPr/>
        </p:nvGrpSpPr>
        <p:grpSpPr>
          <a:xfrm>
            <a:off x="7216689" y="44624"/>
            <a:ext cx="5108003" cy="2107895"/>
            <a:chOff x="6242414" y="3863725"/>
            <a:chExt cx="6180683" cy="280560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2FA136D-F3B9-4881-BAE7-9D1BA79E22D9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5076" y="3863725"/>
              <a:ext cx="1519376" cy="24935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F4C1289-D62C-4C80-9205-632302548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242414" y="4018424"/>
              <a:ext cx="6180683" cy="2650909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9E1CE14-71FF-4C93-8825-E55730FF50BB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6080" y="2348880"/>
            <a:ext cx="5555037" cy="319930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4C6D7B7-0F04-4FC7-8CEA-C329A547687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101" y="2312876"/>
            <a:ext cx="3123533" cy="244363"/>
          </a:xfrm>
          <a:prstGeom prst="rect">
            <a:avLst/>
          </a:prstGeom>
        </p:spPr>
      </p:pic>
      <p:pic>
        <p:nvPicPr>
          <p:cNvPr id="5" name="Picture 4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The numeric data set is ${\color{green}\boldsymbol{X}\in\mathbb{N}_{0}^{2,000\times19,910}}$.&#10;\end{itemize}&#10;}&#10;&#10;&#10;&#10;\end{document}" title="IguanaTex Bitmap Display">
            <a:extLst>
              <a:ext uri="{FF2B5EF4-FFF2-40B4-BE49-F238E27FC236}">
                <a16:creationId xmlns:a16="http://schemas.microsoft.com/office/drawing/2014/main" id="{AFCC97EA-3263-498E-B677-A47C37B13E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70" y="728700"/>
            <a:ext cx="5935542" cy="371200"/>
          </a:xfrm>
          <a:prstGeom prst="rect">
            <a:avLst/>
          </a:prstGeom>
        </p:spPr>
      </p:pic>
      <p:pic>
        <p:nvPicPr>
          <p:cNvPr id="18" name="Picture 17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The $i$th row of ${\color{green}\boldsymbol{X}}$\\is the histogram of the $i$th&#10;document.&#10;\end{itemize}&#10;}&#10;&#10;&#10;&#10;\end{document}" title="IguanaTex Bitmap Display">
            <a:extLst>
              <a:ext uri="{FF2B5EF4-FFF2-40B4-BE49-F238E27FC236}">
                <a16:creationId xmlns:a16="http://schemas.microsoft.com/office/drawing/2014/main" id="{A40A385D-767D-43CE-9109-D71ADD6AFF0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1268760"/>
            <a:ext cx="5253484" cy="640002"/>
          </a:xfrm>
          <a:prstGeom prst="rect">
            <a:avLst/>
          </a:prstGeom>
        </p:spPr>
      </p:pic>
      <p:pic>
        <p:nvPicPr>
          <p:cNvPr id="29" name="Picture 28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Since most of the entries in ${\color{green}\boldsymbol{X}}$ are zero,\\&#10;it is efficient to use \uline{sparse} representation.&#10;\end{itemize}}&#10;&#10;&#10;&#10;\end{document}" title="IguanaTex Bitmap Display">
            <a:extLst>
              <a:ext uri="{FF2B5EF4-FFF2-40B4-BE49-F238E27FC236}">
                <a16:creationId xmlns:a16="http://schemas.microsoft.com/office/drawing/2014/main" id="{A0260607-A10B-465D-91F0-46218BE28EA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06" y="2144885"/>
            <a:ext cx="5770972" cy="667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591C47-A2B7-4765-9629-0A287E9455D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62" y="3270955"/>
            <a:ext cx="1978514" cy="268800"/>
          </a:xfrm>
          <a:prstGeom prst="rect">
            <a:avLst/>
          </a:prstGeom>
        </p:spPr>
      </p:pic>
      <p:pic>
        <p:nvPicPr>
          <p:cNvPr id="43" name="Picture 42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{\color{green}X_{ij}}=\sum_{{\color{yellow}w}\in {\color{green}d_{i}}}\mathbb{I}\left\{ {\color{cyan}w_{j}}={\color{yellow}w}\right\} &#10;$$&#10;}&#10;&#10;&#10;&#10;\end{document}" title="IguanaTex Bitmap Display">
            <a:extLst>
              <a:ext uri="{FF2B5EF4-FFF2-40B4-BE49-F238E27FC236}">
                <a16:creationId xmlns:a16="http://schemas.microsoft.com/office/drawing/2014/main" id="{209671B7-EC19-4EAF-8A32-04E4001D6CC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48" y="5138026"/>
            <a:ext cx="2907429" cy="685714"/>
          </a:xfrm>
          <a:prstGeom prst="rect">
            <a:avLst/>
          </a:prstGeom>
        </p:spPr>
      </p:pic>
      <p:pic>
        <p:nvPicPr>
          <p:cNvPr id="49" name="Picture 48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{\color{green}d_{i}}$ is the $i$th review (document)&#10;}&#10;&#10;&#10;&#10;\end{document}" title="IguanaTex Bitmap Display">
            <a:extLst>
              <a:ext uri="{FF2B5EF4-FFF2-40B4-BE49-F238E27FC236}">
                <a16:creationId xmlns:a16="http://schemas.microsoft.com/office/drawing/2014/main" id="{D7FE7861-6381-4C9E-AA3E-C1E2A611BC3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8" y="6027151"/>
            <a:ext cx="4128912" cy="305372"/>
          </a:xfrm>
          <a:prstGeom prst="rect">
            <a:avLst/>
          </a:prstGeom>
        </p:spPr>
      </p:pic>
      <p:pic>
        <p:nvPicPr>
          <p:cNvPr id="55" name="Picture 54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{\color{cyan}w_{j}\in\mathcal{V}}$ is the $j$th word (term)&#10;}&#10;&#10;&#10;&#10;\end{document}" title="IguanaTex Bitmap Display">
            <a:extLst>
              <a:ext uri="{FF2B5EF4-FFF2-40B4-BE49-F238E27FC236}">
                <a16:creationId xmlns:a16="http://schemas.microsoft.com/office/drawing/2014/main" id="{2659270F-DFD6-4CC3-A532-415D9E53C79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89" y="6459200"/>
            <a:ext cx="3962514" cy="318172"/>
          </a:xfrm>
          <a:prstGeom prst="rect">
            <a:avLst/>
          </a:prstGeom>
        </p:spPr>
      </p:pic>
      <p:pic>
        <p:nvPicPr>
          <p:cNvPr id="52" name="Picture 51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center}&#10;let ${\color{cyan}\mathcal{V}=\left\{ w_{j}\right\} _{j=1}^{19,910}}$ be the set\\&#10;(vocabulary) of all unique words.&#10;\par\end{center}&#10;}&#10;&#10;&#10;&#10;\end{document}" title="IguanaTex Bitmap Display">
            <a:extLst>
              <a:ext uri="{FF2B5EF4-FFF2-40B4-BE49-F238E27FC236}">
                <a16:creationId xmlns:a16="http://schemas.microsoft.com/office/drawing/2014/main" id="{17B21CC3-7B1B-4F5E-B118-6F49E7BB458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166" y="6005716"/>
            <a:ext cx="4339201" cy="771657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00FCA90-CCE3-4B22-AF81-5C817086184D}"/>
              </a:ext>
            </a:extLst>
          </p:cNvPr>
          <p:cNvSpPr/>
          <p:nvPr/>
        </p:nvSpPr>
        <p:spPr>
          <a:xfrm>
            <a:off x="3902939" y="4093605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 hidden="1">
            <a:extLst>
              <a:ext uri="{FF2B5EF4-FFF2-40B4-BE49-F238E27FC236}">
                <a16:creationId xmlns:a16="http://schemas.microsoft.com/office/drawing/2014/main" id="{5E045D90-8AEB-499F-BF11-316D7175AB12}"/>
              </a:ext>
            </a:extLst>
          </p:cNvPr>
          <p:cNvSpPr/>
          <p:nvPr/>
        </p:nvSpPr>
        <p:spPr>
          <a:xfrm>
            <a:off x="7719479" y="73430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F7A3669-9378-4BD9-9889-38AF8E0AB949}"/>
              </a:ext>
            </a:extLst>
          </p:cNvPr>
          <p:cNvCxnSpPr>
            <a:stCxn id="25" idx="1"/>
            <a:endCxn id="3" idx="3"/>
          </p:cNvCxnSpPr>
          <p:nvPr/>
        </p:nvCxnSpPr>
        <p:spPr>
          <a:xfrm rot="10800000" flipV="1">
            <a:off x="4262939" y="914299"/>
            <a:ext cx="3456540" cy="3359305"/>
          </a:xfrm>
          <a:prstGeom prst="bentConnector3">
            <a:avLst>
              <a:gd name="adj1" fmla="val 36112"/>
            </a:avLst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81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20BF-DFCF-4C46-B716-F04B067A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545432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Term Frequency Inverse Document Frequency (TF-IDF)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51DF4-D294-4A4B-B47C-DB0E4986DB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46" y="764704"/>
            <a:ext cx="6392686" cy="299886"/>
          </a:xfrm>
          <a:prstGeom prst="rect">
            <a:avLst/>
          </a:prstGeom>
        </p:spPr>
      </p:pic>
      <p:pic>
        <p:nvPicPr>
          <p:cNvPr id="41" name="Picture 40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\uline{Term Frequency}: counts the occurrences of the word ${\color{cyan}w\in\mathcal{V}}$ in a document ${\color{green}d}$:&#10;\end{itemize}}&#10;&#10;&#10;&#10;\end{document}" title="IguanaTex Bitmap Display">
            <a:extLst>
              <a:ext uri="{FF2B5EF4-FFF2-40B4-BE49-F238E27FC236}">
                <a16:creationId xmlns:a16="http://schemas.microsoft.com/office/drawing/2014/main" id="{28741A81-FA2B-4770-9F46-75CC98B67F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1484784"/>
            <a:ext cx="10521602" cy="301715"/>
          </a:xfrm>
          <a:prstGeom prst="rect">
            <a:avLst/>
          </a:prstGeom>
        </p:spPr>
      </p:pic>
      <p:pic>
        <p:nvPicPr>
          <p:cNvPr id="15" name="Picture 14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text{tf}\left({\color{cyan}w},{\color{green}d}\right)=\sum_{{\color{yellow}w_{j}}\in {\color{green}d}}\mathbb{I}\left\{ {\color{yellow}w_{j}}={\color{cyan}w}\right\} &#10;$$&#10;}&#10;&#10;&#10;&#10;\end{document}" title="IguanaTex Bitmap Display">
            <a:extLst>
              <a:ext uri="{FF2B5EF4-FFF2-40B4-BE49-F238E27FC236}">
                <a16:creationId xmlns:a16="http://schemas.microsoft.com/office/drawing/2014/main" id="{14E5D068-A500-47F9-AC15-755FEF30A6C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557" y="1952836"/>
            <a:ext cx="3468801" cy="714971"/>
          </a:xfrm>
          <a:prstGeom prst="rect">
            <a:avLst/>
          </a:prstGeom>
          <a:solidFill>
            <a:srgbClr val="00B0F0">
              <a:alpha val="15000"/>
            </a:srgbClr>
          </a:solidFill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41C62A-83A1-429F-A3C1-2D35A36C882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8" y="4924481"/>
            <a:ext cx="7667199" cy="270629"/>
          </a:xfrm>
          <a:prstGeom prst="rect">
            <a:avLst/>
          </a:prstGeom>
        </p:spPr>
      </p:pic>
      <p:pic>
        <p:nvPicPr>
          <p:cNvPr id="43" name="Picture 42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\uline{Inverse Document Frequency}: measures whether the word ${\color{cyan}w\in\mathcal{V}}$&#10;is common\\&#10;or rare across all documents ${\color{green}\mathcal{D}=\left\{ d_{1},d_{2},\dots,d_{N}\right\} }$:&#10;\end{itemize}&#10;}&#10;&#10;&#10;&#10;\end{document}" title="IguanaTex Bitmap Display">
            <a:extLst>
              <a:ext uri="{FF2B5EF4-FFF2-40B4-BE49-F238E27FC236}">
                <a16:creationId xmlns:a16="http://schemas.microsoft.com/office/drawing/2014/main" id="{685AF0D3-D67E-4F2C-9FE0-66BB4F76EB8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40" y="2996953"/>
            <a:ext cx="10415546" cy="650971"/>
          </a:xfrm>
          <a:prstGeom prst="rect">
            <a:avLst/>
          </a:prstGeom>
        </p:spPr>
      </p:pic>
      <p:pic>
        <p:nvPicPr>
          <p:cNvPr id="53" name="Picture 52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text{idf}\left({\color{cyan}w},{\color{green}\mathcal{D}}\right)=\log\left(\frac{N}{\sum_{{\color{green}d_{i}\in\mathcal{D}}}\mathbb{I}\left\{ {\color{cyan}w}\in {\color{green}d_{i}}\right\} }\right)$$&#10;}&#10;&#10;&#10;&#10;\end{document}" title="IguanaTex Bitmap Display">
            <a:extLst>
              <a:ext uri="{FF2B5EF4-FFF2-40B4-BE49-F238E27FC236}">
                <a16:creationId xmlns:a16="http://schemas.microsoft.com/office/drawing/2014/main" id="{DE769CF7-91F8-4A80-9170-679AE826A7D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88" y="3833831"/>
            <a:ext cx="4853031" cy="910629"/>
          </a:xfrm>
          <a:prstGeom prst="rect">
            <a:avLst/>
          </a:prstGeom>
          <a:solidFill>
            <a:srgbClr val="00B0F0">
              <a:alpha val="15000"/>
            </a:srgbClr>
          </a:solidFill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93F9662-7D97-4BFA-B47A-84101595C79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59" y="5588127"/>
            <a:ext cx="2958629" cy="272457"/>
          </a:xfrm>
          <a:prstGeom prst="rect">
            <a:avLst/>
          </a:prstGeom>
        </p:spPr>
      </p:pic>
      <p:pic>
        <p:nvPicPr>
          <p:cNvPr id="55" name="Picture 54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text{tf-idf}\left({\color{cyan}w},{\color{green}d},{\color{green}\mathcal{D}}\right)=\text{tf}\left({\color{cyan}w},{\color{green}d}\right)\cdot\text{idf}\left({\color{cyan}w},{\color{green}\mathcal{D}}\right)&#10;$$&#10;}&#10;&#10;&#10;&#10;\end{document}" title="IguanaTex Bitmap Display">
            <a:extLst>
              <a:ext uri="{FF2B5EF4-FFF2-40B4-BE49-F238E27FC236}">
                <a16:creationId xmlns:a16="http://schemas.microsoft.com/office/drawing/2014/main" id="{817C325A-6CD9-4AFD-BAB9-7A850977D59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784" y="6115620"/>
            <a:ext cx="4679314" cy="305371"/>
          </a:xfrm>
          <a:prstGeom prst="rect">
            <a:avLst/>
          </a:prstGeom>
          <a:solidFill>
            <a:srgbClr val="00B0F0">
              <a:alpha val="15000"/>
            </a:srgbClr>
          </a:solidFill>
        </p:spPr>
      </p:pic>
      <p:pic>
        <p:nvPicPr>
          <p:cNvPr id="13" name="Picture 12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yellow}&#10;tf is the bag of words: $X_{ij}=\text{tf}\left(w_{j},d_{i}\right)$&#10;}&#10;&#10;&#10;&#10;\end{document}" title="IguanaTex Bitmap Display">
            <a:extLst>
              <a:ext uri="{FF2B5EF4-FFF2-40B4-BE49-F238E27FC236}">
                <a16:creationId xmlns:a16="http://schemas.microsoft.com/office/drawing/2014/main" id="{805F5677-0FAF-4C9C-B338-42DAA05B35C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159" y="2022897"/>
            <a:ext cx="4654546" cy="289247"/>
          </a:xfrm>
          <a:prstGeom prst="rect">
            <a:avLst/>
          </a:prstGeom>
        </p:spPr>
      </p:pic>
      <p:pic>
        <p:nvPicPr>
          <p:cNvPr id="57" name="Picture 56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{\color{green}\boldsymbol{X}_{\text{tf-idf}}}\left[i,j\right]=\text{tf}\left({\color{cyan}w_{j}},{\color{green}d_{i}}\right)\cdot\text{idf}\left({\color{cyan}w_{j}},{\color{green}\mathcal{D}}\right)&#10;$$&#10;}&#10;&#10;&#10;&#10;\end{document}" title="IguanaTex Bitmap Display">
            <a:extLst>
              <a:ext uri="{FF2B5EF4-FFF2-40B4-BE49-F238E27FC236}">
                <a16:creationId xmlns:a16="http://schemas.microsoft.com/office/drawing/2014/main" id="{23FA3A34-AB1A-419F-9F5C-F9C18DC1A4F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116" y="6114324"/>
            <a:ext cx="4631770" cy="318172"/>
          </a:xfrm>
          <a:prstGeom prst="rect">
            <a:avLst/>
          </a:prstGeom>
        </p:spPr>
      </p:pic>
      <p:pic>
        <p:nvPicPr>
          <p:cNvPr id="17" name="Picture 16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{\color{green}X_{ij}}=\sum_{{\color{yellow}w}\in {\color{green}d_{i}}}\mathbb{I}\left\{ {\color{cyan}w_{j}}={\color{yellow}w}\right\} &#10;$$&#10;}&#10;&#10;&#10;&#10;\end{document}" title="IguanaTex Bitmap Display">
            <a:extLst>
              <a:ext uri="{FF2B5EF4-FFF2-40B4-BE49-F238E27FC236}">
                <a16:creationId xmlns:a16="http://schemas.microsoft.com/office/drawing/2014/main" id="{0D1459B5-3AFD-4418-965C-C8D2F22F2B8C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104" y="646687"/>
            <a:ext cx="2643117" cy="623376"/>
          </a:xfrm>
          <a:prstGeom prst="rect">
            <a:avLst/>
          </a:prstGeom>
        </p:spPr>
      </p:pic>
      <p:pic>
        <p:nvPicPr>
          <p:cNvPr id="45" name="Picture 44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yellow}&#10;$\mathcal{D}$ is known as \uline{corpus}&#10;}&#10;&#10;&#10;&#10;\end{document}" title="IguanaTex Bitmap Display">
            <a:extLst>
              <a:ext uri="{FF2B5EF4-FFF2-40B4-BE49-F238E27FC236}">
                <a16:creationId xmlns:a16="http://schemas.microsoft.com/office/drawing/2014/main" id="{58A71D38-7351-4AB9-A289-1E5B8FF1645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402" y="3361182"/>
            <a:ext cx="2589923" cy="270960"/>
          </a:xfrm>
          <a:prstGeom prst="rect">
            <a:avLst/>
          </a:prstGeom>
        </p:spPr>
      </p:pic>
      <p:pic>
        <p:nvPicPr>
          <p:cNvPr id="47" name="Picture 46" descr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yellow}&#10;$$&#10;N=\left|\mathcal{D}\right|&#10;$$&#10;}&#10;&#10;&#10;&#10;\end{document}" title="IguanaTex Bitmap Display">
            <a:extLst>
              <a:ext uri="{FF2B5EF4-FFF2-40B4-BE49-F238E27FC236}">
                <a16:creationId xmlns:a16="http://schemas.microsoft.com/office/drawing/2014/main" id="{A2A63DAA-91D8-462D-B549-0F5863DBBA21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764" y="4193925"/>
            <a:ext cx="952519" cy="2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7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2854.143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yellow}&#10;``This movie is terrible but it has some good effects.''}&#10;&#10;&#10;&#10;\end{document}"/>
  <p:tag name="IGUANATEXSIZE" val="24"/>
  <p:tag name="IGUANATEXCURSOR" val="430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5370.828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yellow}&#10;``A rating of &quot;1&quot; does not begin to express how dull, depressing and relentlessly bad this movie is.''}&#10;&#10;&#10;&#10;\end{document}"/>
  <p:tag name="IGUANATEXSIZE" val="24"/>
  <p:tag name="IGUANATEXCURSOR" val="390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777.278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\left({\color{green}x_{1}},{\color{green}y_{1}}\right)$ = ({\color{cyan}blockbuster}, {\color{orange}exciting})&#10;&#10;}&#10;&#10;&#10;&#10;\end{document}"/>
  <p:tag name="IGUANATEXSIZE" val="24"/>
  <p:tag name="IGUANATEXCURSOR" val="468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780.27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\left({\color{green}x_{2}},{\color{green}y_{2}}\right)$ = ({\color{cyan}blockbuster}, {\color{orange}summer})&#10;}&#10;&#10;&#10;&#10;\end{document}"/>
  <p:tag name="IGUANATEXSIZE" val="24"/>
  <p:tag name="IGUANATEXCURSOR" val="47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580.052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\left({\color{green}x_{3}},{\color{green}y_{3}}\right)$ = ({\color{cyan}blockbuster}, {\color{orange}that})}&#10;&#10;&#10;&#10;\end{document}"/>
  <p:tag name="IGUANATEXSIZE" val="24"/>
  <p:tag name="IGUANATEXCURSOR" val="47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548.556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\left({\color{green}x_{4}},{\color{green}y_{4}}\right)$ = ({\color{cyan}blockbuster}, {\color{orange}was})}&#10;&#10;&#10;&#10;\end{document}"/>
  <p:tag name="IGUANATEXSIZE" val="24"/>
  <p:tag name="IGUANATEXCURSOR" val="47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3"/>
  <p:tag name="ORIGINALWIDTH" val="4648.66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We iterate the entire text and construct all (word, context) pairs&#10;${\color{green}\mathcal{D}=\left\{ \left(x_{i},y_{i}\right)\right\} _{i=1}^{N}}$.&#10;\end{itemize}&#10;}&#10;&#10;&#10;&#10;\end{document}"/>
  <p:tag name="IGUANATEXSIZE" val="24"/>
  <p:tag name="IGUANATEXCURSOR" val="541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3761.53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Word2Vec tries to predict the correct {\color{orange}\uline{context}} from the given {\color{cyan}\uline{word}}.&#10;\end{itemize}}&#10;&#10;&#10;&#10;\end{document}"/>
  <p:tag name="IGUANATEXSIZE" val="24"/>
  <p:tag name="IGUANATEXCURSOR" val="505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4.4844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cdots&#10;$$&#10;}&#10;&#10;&#10;&#10;\end{document}"/>
  <p:tag name="IGUANATEXSIZE" val="24"/>
  <p:tag name="IGUANATEXCURSOR" val="380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4.4844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cdots&#10;$$&#10;}&#10;&#10;&#10;&#10;\end{document}"/>
  <p:tag name="IGUANATEXSIZE" val="24"/>
  <p:tag name="IGUANATEXCURSOR" val="380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74016"/>
  <p:tag name="ORIGINALWIDTH" val="391.451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orange}&#10;context&#10;}&#10;&#10;&#10;&#10;\end{document}"/>
  <p:tag name="IGUANATEXSIZE" val="24"/>
  <p:tag name="IGUANATEXCURSOR" val="372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74016"/>
  <p:tag name="ORIGINALWIDTH" val="391.451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orange}&#10;context&#10;}&#10;&#10;&#10;&#10;\end{document}"/>
  <p:tag name="IGUANATEXSIZE" val="24"/>
  <p:tag name="IGUANATEXCURSOR" val="372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3160.105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green}&#10;``This is the definitive movie version of Hamlet.\\Branagh cuts nothing, but there are no wasted moments.''}&#10;&#10;&#10;&#10;\end{document}"/>
  <p:tag name="IGUANATEXSIZE" val="24"/>
  <p:tag name="IGUANATEXCURSOR" val="42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484.814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\left({\color{green}x_{17}},{\color{green}y_{17}}\right)$ = ({\color{cyan}fantastic}, {\color{orange}was})&#10;}&#10;&#10;&#10;&#10;\end{document}"/>
  <p:tag name="IGUANATEXSIZE" val="24"/>
  <p:tag name="IGUANATEXCURSOR" val="47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703.03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\left({\color{green}x_{18}},{\color{green}y_{18}}\right)$ = ({\color{cyan}fantastic}, {\color{orange}visually})}&#10;&#10;&#10;&#10;\end{document}"/>
  <p:tag name="IGUANATEXSIZE" val="24"/>
  <p:tag name="IGUANATEXCURSOR" val="47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474.316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\left({\color{green}x_{19}},{\color{green}y_{19}}\right)$ = ({\color{cyan}fantastic}, {\color{orange}but})&#10;}&#10;&#10;&#10;&#10;\end{document}"/>
  <p:tag name="IGUANATEXSIZE" val="24"/>
  <p:tag name="IGUANATEXCURSOR" val="47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495.313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\left({\color{green}x_{20}},{\color{green}y_{20}}\right)$ = ({\color{cyan}fantastic}, {\color{orange}also})}&#10;&#10;&#10;&#10;\end{document}"/>
  <p:tag name="IGUANATEXSIZE" val="24"/>
  <p:tag name="IGUANATEXCURSOR" val="47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61.7173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cyan}&#10;word&#10;}&#10;&#10;&#10;&#10;\end{document}"/>
  <p:tag name="IGUANATEXSIZE" val="24"/>
  <p:tag name="IGUANATEXCURSOR" val="370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74016"/>
  <p:tag name="ORIGINALWIDTH" val="391.451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orange}&#10;context&#10;}&#10;&#10;&#10;&#10;\end{document}"/>
  <p:tag name="IGUANATEXSIZE" val="24"/>
  <p:tag name="IGUANATEXCURSOR" val="372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74016"/>
  <p:tag name="ORIGINALWIDTH" val="391.451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orange}&#10;context&#10;}&#10;&#10;&#10;&#10;\end{document}"/>
  <p:tag name="IGUANATEXSIZE" val="24"/>
  <p:tag name="IGUANATEXCURSOR" val="372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3"/>
  <p:tag name="ORIGINALWIDTH" val="908.1365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green}&#10;$$&#10;\mathcal{D}=\left\{ \left(x_{i},y_{i}\right)\right\} _{i=1}^{N}&#10;$$&#10;}&#10;&#10;&#10;&#10;\end{document}"/>
  <p:tag name="IGUANATEXSIZE" val="24"/>
  <p:tag name="IGUANATEXCURSOR" val="371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2715.4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&#10;\begin{itemize}&#10;\item We encode each word using a one-hot encoding.&#10;\end{itemize}&#10;}&#10;&#10;&#10;&#10;\end{document}"/>
  <p:tag name="IGUANATEXSIZE" val="24"/>
  <p:tag name="IGUANATEXCURSOR" val="456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4187.47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For example, if ${\color{green}x_{i}}={\color{cyan}\text{blockbuster}}$ is the third word in the&#10;vocabulary ${\color{cyan}\mathcal{V}}$, then:}&#10;&#10;&#10;&#10;\end{document}"/>
  <p:tag name="IGUANATEXSIZE" val="24"/>
  <p:tag name="IGUANATEXCURSOR" val="506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412.4484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green}&#10;positive&#10;}&#10;&#10;&#10;&#10;\end{document}"/>
  <p:tag name="IGUANATEXSIZE" val="24"/>
  <p:tag name="IGUANATEXCURSOR" val="382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1.1286"/>
  <p:tag name="ORIGINALWIDTH" val="872.140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{\color{green}\boldsymbol{x}_{i}=\left[\begin{matrix}0\\&#10;0\\&#10;1\\&#10;0\\&#10;\vdots\\&#10;0&#10;\end{matrix}\right]}\in\mathbb{R}^{\left|\mathcal{{\color{cyan}V}}\right|}&#10;$$&#10;}&#10;&#10;&#10;&#10;\end{document}"/>
  <p:tag name="IGUANATEXSIZE" val="24"/>
  <p:tag name="IGUANATEXCURSOR" val="521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723.285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yellow}&#10;$\left|\mathcal{V}\right|$ is the size of the vocabulary.&#10;&#10;}&#10;&#10;&#10;&#10;\end{document}"/>
  <p:tag name="IGUANATEXSIZE" val="24"/>
  <p:tag name="IGUANATEXCURSOR" val="372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1.8785"/>
  <p:tag name="ORIGINALWIDTH" val="3109.11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{\color{green}\mathcal{D}}=\left\{ \left(\left[\begin{matrix}0\\&#10;0\\&#10;1\\&#10;0\\&#10;\vdots\\&#10;0&#10;\end{matrix}\right],\left[\begin{matrix}1\\&#10;0\\&#10;0\\&#10;0\\&#10;\vdots\\&#10;0&#10;\end{matrix}\right]\right),\left(\left[\begin{matrix}0\\&#10;0\\&#10;1\\&#10;0\\&#10;\vdots\\&#10;0&#10;\end{matrix}\right],\left[\begin{matrix}0\\&#10;0\\&#10;0\\&#10;1\\&#10;\vdots\\&#10;0&#10;\end{matrix}\right]\right),\cdots,\left(\left[\begin{matrix}0\\&#10;0\\&#10;0\\&#10;0\\&#10;\vdots\\&#10;1&#10;\end{matrix}\right],\left[\begin{matrix}0\\&#10;0\\&#10;0\\&#10;1\\&#10;\vdots\\&#10;0&#10;\end{matrix}\right]\right)\right\} &#10;$$&#10;}&#10;&#10;&#10;&#10;\end{document}"/>
  <p:tag name="IGUANATEXSIZE" val="24"/>
  <p:tag name="IGUANATEXCURSOR" val="401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=&#10;$$&#10;}&#10;&#10;&#10;&#10;\end{document}"/>
  <p:tag name="IGUANATEXSIZE" val="24"/>
  <p:tag name="IGUANATEXCURSOR" val="377"/>
  <p:tag name="TRANSPARENCY" val="True"/>
  <p:tag name="FILENAME" val=""/>
  <p:tag name="LATEXENGINEID" val="0"/>
  <p:tag name="TEMPFOLDER" val="C:\Users\Or\Documents\"/>
  <p:tag name="LATEXFORMHEIGHT" val="568"/>
  <p:tag name="LATEXFORMWIDTH" val="692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74126"/>
  <p:tag name="ORIGINALWIDTH" val="187.4765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Longrightarrow&#10;$$&#10;}&#10;&#10;&#10;&#10;\end{document}"/>
  <p:tag name="IGUANATEXSIZE" val="24"/>
  <p:tag name="IGUANATEXCURSOR" val="382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1.8785"/>
  <p:tag name="ORIGINALWIDTH" val="3109.11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{\color{green}\mathcal{D}}=\left\{ \left(\left[\begin{matrix}0\\&#10;0\\&#10;1\\&#10;0\\&#10;\vdots\\&#10;0&#10;\end{matrix}\right],\left[\begin{matrix}1\\&#10;0\\&#10;0\\&#10;0\\&#10;\vdots\\&#10;0&#10;\end{matrix}\right]\right),\left(\left[\begin{matrix}0\\&#10;0\\&#10;1\\&#10;0\\&#10;\vdots\\&#10;0&#10;\end{matrix}\right],\left[\begin{matrix}0\\&#10;0\\&#10;0\\&#10;1\\&#10;\vdots\\&#10;0&#10;\end{matrix}\right]\right),\cdots,\left(\left[\begin{matrix}0\\&#10;0\\&#10;0\\&#10;0\\&#10;\vdots\\&#10;1&#10;\end{matrix}\right],\left[\begin{matrix}0\\&#10;0\\&#10;0\\&#10;1\\&#10;\vdots\\&#10;0&#10;\end{matrix}\right]\right)\right\} &#10;$$&#10;}&#10;&#10;&#10;&#10;\end{document}"/>
  <p:tag name="IGUANATEXSIZE" val="24"/>
  <p:tag name="IGUANATEXCURSOR" val="401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76.1905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green}&#10;$$&#10;\left(\boldsymbol{x}_{N},\boldsymbol{y}_{N}\right)&#10;$$&#10;}&#10;&#10;&#10;&#10;\end{document}"/>
  <p:tag name="IGUANATEXSIZE" val="24"/>
  <p:tag name="IGUANATEXCURSOR" val="371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99.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green}&#10;$$&#10;\left(\boldsymbol{x}_{2},\boldsymbol{y}_{2}\right)&#10;$$&#10;}&#10;&#10;&#10;&#10;\end{document}"/>
  <p:tag name="IGUANATEXSIZE" val="24"/>
  <p:tag name="IGUANATEXCURSOR" val="371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99.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green}&#10;$$&#10;\left(\boldsymbol{x}_{1},\boldsymbol{y}_{1}\right)&#10;$$&#10;}&#10;&#10;&#10;&#10;\end{document}"/>
  <p:tag name="IGUANATEXSIZE" val="24"/>
  <p:tag name="IGUANATEXCURSOR" val="371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777.278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\left({\color{green}x_{1}},{\color{green}y_{1}}\right)$ = ({\color{cyan}blockbuster}, {\color{orange}exciting})&#10;&#10;}&#10;&#10;&#10;&#10;\end{document}"/>
  <p:tag name="IGUANATEXSIZE" val="24"/>
  <p:tag name="IGUANATEXCURSOR" val="468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442.444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yellow}&#10;negative}&#10;&#10;&#10;&#10;\end{document}"/>
  <p:tag name="IGUANATEXSIZE" val="24"/>
  <p:tag name="IGUANATEXCURSOR" val="372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780.27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\left({\color{green}x_{2}},{\color{green}y_{2}}\right)$ = ({\color{cyan}blockbuster}, {\color{orange}summer})&#10;}&#10;&#10;&#10;&#10;\end{document}"/>
  <p:tag name="IGUANATEXSIZE" val="24"/>
  <p:tag name="IGUANATEXCURSOR" val="47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580.052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\left({\color{green}x_{3}},{\color{green}y_{3}}\right)$ = ({\color{cyan}blockbuster}, {\color{orange}that})}&#10;&#10;&#10;&#10;\end{document}"/>
  <p:tag name="IGUANATEXSIZE" val="24"/>
  <p:tag name="IGUANATEXCURSOR" val="47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548.556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\left({\color{green}x_{4}},{\color{green}y_{4}}\right)$ = ({\color{cyan}blockbuster}, {\color{orange}was})}&#10;&#10;&#10;&#10;\end{document}"/>
  <p:tag name="IGUANATEXSIZE" val="24"/>
  <p:tag name="IGUANATEXCURSOR" val="47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351"/>
  <p:tag name="ORIGINALWIDTH" val="2224.972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The prediction function of ${\color{green}\boldsymbol{y}_{i}}$ given ${\color{green}\boldsymbol{x}_{i}}$:&#10;\end{itemize}&#10;}&#10;&#10;&#10;&#10;\end{document}"/>
  <p:tag name="IGUANATEXSIZE" val="24"/>
  <p:tag name="IGUANATEXCURSOR" val="497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52.344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definecolor{T}{rgb}{.5,.5,1}&#10;\begin{document}&#10;&#10;{\color{white}&#10;$$&#10;{\color{T}\hat{\boldsymbol{y}}_{i}}=\sigma_{\text{softmax}}\left({\color{yellow}\boldsymbol{V}_{c}}{\color{cyan}\boldsymbol{V}_{w}}{\color{green}\boldsymbol{x}}\right)&#10;$$&#10;}&#10;&#10;&#10;&#10;\end{document}"/>
  <p:tag name="IGUANATEXSIZE" val="24"/>
  <p:tag name="IGUANATEXCURSOR" val="565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5.2118"/>
  <p:tag name="ORIGINALWIDTH" val="1590.55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yellow}&#10;$$&#10;\boldsymbol{p}=\sigma_{\text{softmax}}\left(\boldsymbol{v}\right)=\frac{\exp\left(\boldsymbol{v}\right)}{\boldsymbol{1}^{T}\exp\left(\boldsymbol{v}\right)}&#10;$$&#10;}&#10;&#10;&#10;&#10;\end{document}"/>
  <p:tag name="IGUANATEXSIZE" val="24"/>
  <p:tag name="IGUANATEXCURSOR" val="391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1391.076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cyan}&#10;$\boldsymbol{p}$ is a probabilistic vector &#10;}&#10;&#10;&#10;&#10;\end{document}"/>
  <p:tag name="IGUANATEXSIZE" val="24"/>
  <p:tag name="IGUANATEXCURSOR" val="370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3.967"/>
  <p:tag name="ORIGINALWIDTH" val="3922.76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As in logistic regression,\\the MLE of ${\color{cyan}\boldsymbol{V}_{w}}$ and ${\color{yellow}\boldsymbol{V}_{c}}$&#10;are the minimizeres of the cross-entropy loss:&#10;\end{itemize}&#10;}&#10;&#10;&#10;&#10;\end{document}"/>
  <p:tag name="IGUANATEXSIZE" val="24"/>
  <p:tag name="IGUANATEXCURSOR" val="508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2047"/>
  <p:tag name="ORIGINALWIDTH" val="1270.34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definecolor{T}{rgb}{.5,.5,1}&#10;\begin{document}&#10;&#10;{\color{white}&#10;$$&#10;L=-\frac{1}{N}\sum_{i=1}^{N}{\color{green}\boldsymbol{y}_{i}^{T}}\log\left({\color{T}\hat{\boldsymbol{y}}_{i}}\right)$$&#10;}&#10;&#10;&#10;&#10;\end{document}"/>
  <p:tag name="IGUANATEXSIZE" val="24"/>
  <p:tag name="IGUANATEXCURSOR" val="471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3404.574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&#10;\begin{itemize}&#10;\item The final words embedding are given by the columns of ${\color{cyan}\boldsymbol{V}_{w}^{\star}}$.&#10;\end{itemize}&#10;}&#10;&#10;&#10;&#10;\end{document}"/>
  <p:tag name="IGUANATEXSIZE" val="24"/>
  <p:tag name="IGUANATEXCURSOR" val="491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625.04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&#10;\begin{itemize}&#10;\item A classic \uline{NLP} task is to predict the sentiment of a given&#10;review.&#10;\end{itemize}&#10;}&#10;&#10;&#10;&#10;\end{document}"/>
  <p:tag name="IGUANATEXSIZE" val="24"/>
  <p:tag name="IGUANATEXCURSOR" val="48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53.318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yellow}&#10;the objective is not convex}&#10;&#10;&#10;&#10;\end{document}"/>
  <p:tag name="IGUANATEXSIZE" val="24"/>
  <p:tag name="IGUANATEXCURSOR" val="372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2047"/>
  <p:tag name="ORIGINALWIDTH" val="1798.275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definecolor{T}{rgb}{.5,.5,1}&#10;\begin{document}&#10;&#10;{\color{white}&#10;$$&#10;\Longrightarrow\arg\min_{{\color{yellow}\boldsymbol{V}_{c}},{\color{cyan}\boldsymbol{V}_{w}}}-\frac{1}{N}\sum_{i=1}^{N}{\color{green}\boldsymbol{y}_{i}^{T}}\log\left({\color{T}\hat{\boldsymbol{y}}_{i}}\right)&#10;$$&#10;}&#10;&#10;&#10;&#10;\end{document}"/>
  <p:tag name="IGUANATEXSIZE" val="24"/>
  <p:tag name="IGUANATEXCURSOR" val="538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1.8785"/>
  <p:tag name="ORIGINALWIDTH" val="3109.11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{\color{green}\mathcal{D}}=\left\{ \left(\left[\begin{matrix}0\\&#10;0\\&#10;1\\&#10;0\\&#10;\vdots\\&#10;0&#10;\end{matrix}\right],\left[\begin{matrix}1\\&#10;0\\&#10;0\\&#10;0\\&#10;\vdots\\&#10;0&#10;\end{matrix}\right]\right),\left(\left[\begin{matrix}0\\&#10;0\\&#10;1\\&#10;0\\&#10;\vdots\\&#10;0&#10;\end{matrix}\right],\left[\begin{matrix}0\\&#10;0\\&#10;0\\&#10;1\\&#10;\vdots\\&#10;0&#10;\end{matrix}\right]\right),\cdots,\left(\left[\begin{matrix}0\\&#10;0\\&#10;0\\&#10;0\\&#10;\vdots\\&#10;1&#10;\end{matrix}\right],\left[\begin{matrix}0\\&#10;0\\&#10;0\\&#10;1\\&#10;\vdots\\&#10;0&#10;\end{matrix}\right]\right)\right\} &#10;$$&#10;}&#10;&#10;&#10;&#10;\end{document}"/>
  <p:tag name="IGUANATEXSIZE" val="24"/>
  <p:tag name="IGUANATEXCURSOR" val="401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76.1905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green}&#10;$$&#10;\left(\boldsymbol{x}_{N},\boldsymbol{y}_{N}\right)&#10;$$&#10;}&#10;&#10;&#10;&#10;\end{document}"/>
  <p:tag name="IGUANATEXSIZE" val="24"/>
  <p:tag name="IGUANATEXCURSOR" val="371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99.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green}&#10;$$&#10;\left(\boldsymbol{x}_{2},\boldsymbol{y}_{2}\right)&#10;$$&#10;}&#10;&#10;&#10;&#10;\end{document}"/>
  <p:tag name="IGUANATEXSIZE" val="24"/>
  <p:tag name="IGUANATEXCURSOR" val="371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99.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green}&#10;$$&#10;\left(\boldsymbol{x}_{1},\boldsymbol{y}_{1}\right)&#10;$$&#10;}&#10;&#10;&#10;&#10;\end{document}"/>
  <p:tag name="IGUANATEXSIZE" val="24"/>
  <p:tag name="IGUANATEXCURSOR" val="371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7.6566"/>
  <p:tag name="ORIGINALWIDTH" val="1328.084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left(\begin{matrix} &amp;  &amp;  &amp;  &amp;  &amp;  &amp; \,\\&#10;\\&#10;\, &amp;  &amp;  &amp;  &amp;  &amp;  &amp;  &amp;  &amp;  &amp; \,\\&#10;\\&#10; &amp;  &amp;  &amp;  &amp;  &amp;  &amp; \,&#10;\end{matrix}\right)&#10;$$&#10;}&#10;&#10;&#10;&#10;\end{document}"/>
  <p:tag name="IGUANATEXSIZE" val="24"/>
  <p:tag name="IGUANATEXCURSOR" val="499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677.1653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oldsymbol{V}_{w}\in\mathbb{R}^{d\times\left|\mathcal{V}\right|}&#10;$$&#10;}&#10;&#10;&#10;&#10;\end{document}"/>
  <p:tag name="IGUANATEXSIZE" val="24"/>
  <p:tag name="IGUANATEXCURSOR" val="393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4.7206"/>
  <p:tag name="ORIGINALWIDTH" val="345.7068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\boldsymbol{V}_{c}\in$\\&#10;$\mathbb{R}^{\left|\mathcal{V}\right|\times d}$&#10;&#10;}&#10;&#10;&#10;&#10;\end{document}"/>
  <p:tag name="IGUANATEXSIZE" val="24"/>
  <p:tag name="IGUANATEXCURSOR" val="391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07.9865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b{x}_i&#10;$$&#10;}&#10;&#10;&#10;&#10;\end{document}"/>
  <p:tag name="IGUANATEXSIZE" val="24"/>
  <p:tag name="IGUANATEXCURSOR" val="38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2887.13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Usually, the first task is to make the data \uline{numeric}.&#10;\end{itemize}}&#10;&#10;&#10;&#10;\end{document}"/>
  <p:tag name="IGUANATEXSIZE" val="24"/>
  <p:tag name="IGUANATEXCURSOR" val="455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.74094"/>
  <p:tag name="ORIGINALWIDTH" val="536.932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=\sigma_{\text{softmax}}&#10;$$&#10;}&#10;&#10;&#10;&#10;\end{document}"/>
  <p:tag name="IGUANATEXSIZE" val="24"/>
  <p:tag name="IGUANATEXCURSOR" val="400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351"/>
  <p:tag name="ORIGINALWIDTH" val="104.9868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hat{\bb{y}}_i&#10;$$&#10;}&#10;&#10;&#10;&#10;\end{document}"/>
  <p:tag name="IGUANATEXSIZE" val="24"/>
  <p:tag name="IGUANATEXCURSOR" val="388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2.9696"/>
  <p:tag name="ORIGINALWIDTH" val="1709.786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Consider ${\color{green}\boldsymbol{x}_{i}}$ that corresponds\\to the $k$th word in ${\color{cyan}\mathcal{V}}$:&#10;\end{itemize}&#10;}&#10;&#10;&#10;&#10;\end{document}"/>
  <p:tag name="IGUANATEXSIZE" val="24"/>
  <p:tag name="IGUANATEXCURSOR" val="505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2711.66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\implies{\color{cyan}\boldsymbol{z}_{k}\in\mathbb{R}^{d}}$  is a vector representation&#10;of ${\color{cyan}w_{k}\in\mathcal{V}}$.&#10;&#10;}&#10;&#10;&#10;&#10;\end{document}"/>
  <p:tag name="IGUANATEXSIZE" val="24"/>
  <p:tag name="IGUANATEXCURSOR" val="382"/>
  <p:tag name="TRANSPARENCY" val="True"/>
  <p:tag name="FILENAME" val=""/>
  <p:tag name="LATEXENGINEID" val="0"/>
  <p:tag name="TEMPFOLDER" val="C:\Users\Or\Documents\"/>
  <p:tag name="LATEXFORMHEIGHT" val="568"/>
  <p:tag name="LATEXFORMWIDTH" val="692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9666"/>
  <p:tag name="ORIGINALWIDTH" val="3278.5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definecolor{T}{rgb}{.5,.5,1}&#10;\begin{document}&#10;&#10;{\color{white}&#10;\begin{itemize}&#10;\item In addition, the vector ${\color{T}\boldsymbol{c}_{k}}={\color{yellow}\boldsymbol{V}_{c}}{\color{cyan}\boldsymbol{z}_{k}}$&#10;provide a context score\\&#10;between ${\color{cyan}w_{k}}$ and all other words (as context words).&#10;\end{itemize}}&#10;&#10;&#10;&#10;\end{document}"/>
  <p:tag name="IGUANATEXSIZE" val="24"/>
  <p:tag name="IGUANATEXCURSOR" val="566"/>
  <p:tag name="TRANSPARENCY" val="True"/>
  <p:tag name="FILENAME" val=""/>
  <p:tag name="LATEXENGINEID" val="0"/>
  <p:tag name="TEMPFOLDER" val="C:\Users\Or\Documents\"/>
  <p:tag name="LATEXFORMHEIGHT" val="568"/>
  <p:tag name="LATEXFORMWIDTH" val="692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=&#10;$$&#10;}&#10;&#10;&#10;&#10;\end{document}"/>
  <p:tag name="IGUANATEXSIZE" val="24"/>
  <p:tag name="IGUANATEXCURSOR" val="377"/>
  <p:tag name="TRANSPARENCY" val="True"/>
  <p:tag name="FILENAME" val=""/>
  <p:tag name="LATEXENGINEID" val="0"/>
  <p:tag name="TEMPFOLDER" val="C:\Users\Or\Documents\"/>
  <p:tag name="LATEXFORMHEIGHT" val="568"/>
  <p:tag name="LATEXFORMWIDTH" val="692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4.4469"/>
  <p:tag name="ORIGINALWIDTH" val="119.235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egin{matrix}|\\&#10;\boldsymbol{z}_{k}\\&#10;|&#10;\end{matrix}&#10;$$&#10;}&#10;&#10;&#10;&#10;\end{document}"/>
  <p:tag name="IGUANATEXSIZE" val="24"/>
  <p:tag name="IGUANATEXCURSOR" val="411"/>
  <p:tag name="TRANSPARENCY" val="True"/>
  <p:tag name="FILENAME" val=""/>
  <p:tag name="LATEXENGINEID" val="0"/>
  <p:tag name="TEMPFOLDER" val="C:\Users\Or\Documents\"/>
  <p:tag name="LATEXFORMHEIGHT" val="568"/>
  <p:tag name="LATEXFORMWIDTH" val="692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52.230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\boldsymbol{V}_{c}$$&#10;&#10;}&#10;&#10;&#10;&#10;\end{document}"/>
  <p:tag name="IGUANATEXSIZE" val="24"/>
  <p:tag name="IGUANATEXCURSOR" val="395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108.7364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hat{\bb{c}}_k&#10;$$&#10;}&#10;&#10;&#10;&#10;\end{document}"/>
  <p:tag name="IGUANATEXSIZE" val="24"/>
  <p:tag name="IGUANATEXCURSOR" val="390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4.4469"/>
  <p:tag name="ORIGINALWIDTH" val="113.985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egin{matrix}|\\&#10;\boldsymbol{z}_{2}\\&#10;|&#10;\end{matrix}&#10;$$&#10;}&#10;&#10;&#10;&#10;\end{document}"/>
  <p:tag name="IGUANATEXSIZE" val="24"/>
  <p:tag name="IGUANATEXCURSOR" val="411"/>
  <p:tag name="TRANSPARENCY" val="True"/>
  <p:tag name="FILENAME" val=""/>
  <p:tag name="LATEXENGINEID" val="0"/>
  <p:tag name="TEMPFOLDER" val="C:\Users\Or\Documents\"/>
  <p:tag name="LATEXFORMHEIGHT" val="568"/>
  <p:tag name="LATEXFORMWIDTH" val="692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223.84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In \uline{Bag of Words} we:&#10;\end{itemize}&#10;&#10;}&#10;&#10;&#10;&#10;\end{document}"/>
  <p:tag name="IGUANATEXSIZE" val="24"/>
  <p:tag name="IGUANATEXCURSOR" val="438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=&#10;$$&#10;}&#10;&#10;&#10;&#10;\end{document}"/>
  <p:tag name="IGUANATEXSIZE" val="24"/>
  <p:tag name="IGUANATEXCURSOR" val="377"/>
  <p:tag name="TRANSPARENCY" val="True"/>
  <p:tag name="FILENAME" val=""/>
  <p:tag name="LATEXENGINEID" val="0"/>
  <p:tag name="TEMPFOLDER" val="C:\Users\Or\Documents\"/>
  <p:tag name="LATEXFORMHEIGHT" val="568"/>
  <p:tag name="LATEXFORMWIDTH" val="692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76.977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oldsymbol{V}_{w}&#10;$$&#10;}&#10;&#10;&#10;&#10;\end{document}"/>
  <p:tag name="IGUANATEXSIZE" val="24"/>
  <p:tag name="IGUANATEXCURSOR" val="39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4.4469"/>
  <p:tag name="ORIGINALWIDTH" val="110.986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egin{matrix}|\\&#10;\boldsymbol{z}_{1}\\&#10;|&#10;\end{matrix}&#10;$$&#10;}&#10;&#10;&#10;&#10;\end{document}"/>
  <p:tag name="IGUANATEXSIZE" val="24"/>
  <p:tag name="IGUANATEXCURSOR" val="429"/>
  <p:tag name="TRANSPARENCY" val="True"/>
  <p:tag name="FILENAME" val=""/>
  <p:tag name="LATEXENGINEID" val="0"/>
  <p:tag name="TEMPFOLDER" val="C:\Users\Or\Documents\"/>
  <p:tag name="LATEXFORMHEIGHT" val="568"/>
  <p:tag name="LATEXFORMWIDTH" val="692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4.4469"/>
  <p:tag name="ORIGINALWIDTH" val="113.985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egin{matrix}|\\&#10;\boldsymbol{z}_{2}\\&#10;|&#10;\end{matrix}&#10;$$&#10;}&#10;&#10;&#10;&#10;\end{document}"/>
  <p:tag name="IGUANATEXSIZE" val="24"/>
  <p:tag name="IGUANATEXCURSOR" val="411"/>
  <p:tag name="TRANSPARENCY" val="True"/>
  <p:tag name="FILENAME" val=""/>
  <p:tag name="LATEXENGINEID" val="0"/>
  <p:tag name="TEMPFOLDER" val="C:\Users\Or\Documents\"/>
  <p:tag name="LATEXFORMHEIGHT" val="568"/>
  <p:tag name="LATEXFORMWIDTH" val="692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4.4469"/>
  <p:tag name="ORIGINALWIDTH" val="186.726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egin{matrix}|\\&#10;\boldsymbol{z}_{\left|\mathcal{V}\right|}\\&#10;|&#10;\end{matrix}&#10;$$&#10;}&#10;&#10;&#10;&#10;\end{document}"/>
  <p:tag name="IGUANATEXSIZE" val="24"/>
  <p:tag name="IGUANATEXCURSOR" val="452"/>
  <p:tag name="TRANSPARENCY" val="True"/>
  <p:tag name="FILENAME" val=""/>
  <p:tag name="LATEXENGINEID" val="0"/>
  <p:tag name="TEMPFOLDER" val="C:\Users\Or\Documents\"/>
  <p:tag name="LATEXFORMHEIGHT" val="568"/>
  <p:tag name="LATEXFORMWIDTH" val="692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07.9865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b{x}_i&#10;$$&#10;}&#10;&#10;&#10;&#10;\end{document}"/>
  <p:tag name="IGUANATEXSIZE" val="24"/>
  <p:tag name="IGUANATEXCURSOR" val="38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2047"/>
  <p:tag name="ORIGINALWIDTH" val="1565.804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definecolor{T}{rgb}{.5,.5,1}&#10;\begin{document}&#10;&#10;{\color{white}&#10;$$&#10;\arg\min_{{\color{yellow}\boldsymbol{V}_{c}},{\color{cyan}\boldsymbol{V}_{w}}}-\frac{1}{N}\sum_{i=1}^{N}{\color{green}\boldsymbol{y}_{i}^{T}}\log\left({\color{T}\hat{\boldsymbol{y}}_{i}}\right)&#10;$$&#10;}&#10;&#10;&#10;&#10;\end{document}"/>
  <p:tag name="IGUANATEXSIZE" val="24"/>
  <p:tag name="IGUANATEXCURSOR" val="406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7.6566"/>
  <p:tag name="ORIGINALWIDTH" val="1328.084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left(\begin{matrix} &amp;  &amp;  &amp;  &amp;  &amp;  &amp; \,\\&#10;\\&#10;\, &amp;  &amp;  &amp;  &amp;  &amp;  &amp;  &amp;  &amp;  &amp; \,\\&#10;\\&#10; &amp;  &amp;  &amp;  &amp;  &amp;  &amp; \,&#10;\end{matrix}\right)&#10;$$&#10;}&#10;&#10;&#10;&#10;\end{document}"/>
  <p:tag name="IGUANATEXSIZE" val="24"/>
  <p:tag name="IGUANATEXCURSOR" val="499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76.977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oldsymbol{V}_{w}&#10;$$&#10;}&#10;&#10;&#10;&#10;\end{document}"/>
  <p:tag name="IGUANATEXSIZE" val="24"/>
  <p:tag name="IGUANATEXCURSOR" val="39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52.230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\boldsymbol{V}_{c}$$&#10;&#10;}&#10;&#10;&#10;&#10;\end{document}"/>
  <p:tag name="IGUANATEXSIZE" val="24"/>
  <p:tag name="IGUANATEXCURSOR" val="395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1623.54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1. Apply some pre-processing.&#10;}&#10;&#10;&#10;&#10;\end{document}"/>
  <p:tag name="IGUANATEXSIZE" val="24"/>
  <p:tag name="IGUANATEXCURSOR" val="403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07.9865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b{x}_i&#10;$$&#10;}&#10;&#10;&#10;&#10;\end{document}"/>
  <p:tag name="IGUANATEXSIZE" val="24"/>
  <p:tag name="IGUANATEXCURSOR" val="38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.74094"/>
  <p:tag name="ORIGINALWIDTH" val="536.932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=\sigma_{\text{softmax}}&#10;$$&#10;}&#10;&#10;&#10;&#10;\end{document}"/>
  <p:tag name="IGUANATEXSIZE" val="24"/>
  <p:tag name="IGUANATEXCURSOR" val="400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351"/>
  <p:tag name="ORIGINALWIDTH" val="104.9868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hat{\bb{y}}_i&#10;$$&#10;}&#10;&#10;&#10;&#10;\end{document}"/>
  <p:tag name="IGUANATEXSIZE" val="24"/>
  <p:tag name="IGUANATEXCURSOR" val="388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9666"/>
  <p:tag name="ORIGINALWIDTH" val="2534.683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When the size of the vocabulary is large ${\color{cyan}\left|\mathcal{V}\right|}$,\\&#10;the optimization is not trivial.&#10;\end{itemize}}&#10;&#10;&#10;&#10;\end{document}"/>
  <p:tag name="IGUANATEXSIZE" val="24"/>
  <p:tag name="IGUANATEXCURSOR" val="476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2228.72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Let ${\color{yellow}P_{\mathcal{V}}}$ be a probability of the word ${\color{cyan}w}$:&#10;\end{itemize}&#10;&#10;}&#10;&#10;&#10;&#10;\end{document}"/>
  <p:tag name="IGUANATEXSIZE" val="24"/>
  <p:tag name="IGUANATEXCURSOR" val="430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8.4552"/>
  <p:tag name="ORIGINALWIDTH" val="1350.58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{\color{yellow}P_{\mathcal{V}}}\left({\color{cyan}w}\right)=\frac{f^{\frac{3}{4}}\left({\color{cyan}w}\right)}{\sum_{w_{i}\in\mathcal{{\color{cyan}V}}}f^{\frac{3}{4}}\left(w_{i}\right)}&#10;$$&#10;}&#10;&#10;&#10;&#10;\end{document}"/>
  <p:tag name="IGUANATEXSIZE" val="24"/>
  <p:tag name="IGUANATEXCURSOR" val="405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462.31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where ${\color{cyan}f\left(w\right)\in\left[0,1\right]}$ is the frequency of ${\color{cyan}w}$&#10;appears in the corpus.&#10;}&#10;&#10;&#10;&#10;\end{document}"/>
  <p:tag name="IGUANATEXSIZE" val="24"/>
  <p:tag name="IGUANATEXCURSOR" val="428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8.7289"/>
  <p:tag name="ORIGINALWIDTH" val="3853.018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The power ${\color{yellow}\left(\cdot\right)^{\frac{3}{4}}}$ makes less frequent&#10;words to be sampled more often:&#10;\end{itemize}&#10;}&#10;&#10;&#10;&#10;\end{document}"/>
  <p:tag name="IGUANATEXSIZE" val="24"/>
  <p:tag name="IGUANATEXCURSOR" val="453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7.6566"/>
  <p:tag name="ORIGINALWIDTH" val="1328.084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left(\begin{matrix} &amp;  &amp;  &amp;  &amp;  &amp;  &amp; \,\\&#10;\\&#10;\, &amp;  &amp;  &amp;  &amp;  &amp;  &amp;  &amp;  &amp;  &amp; \,\\&#10;\\&#10; &amp;  &amp;  &amp;  &amp;  &amp;  &amp; \,&#10;\end{matrix}\right)&#10;$$&#10;}&#10;&#10;&#10;&#10;\end{document}"/>
  <p:tag name="IGUANATEXSIZE" val="24"/>
  <p:tag name="IGUANATEXCURSOR" val="499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76.977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oldsymbol{V}_{w}&#10;$$&#10;}&#10;&#10;&#10;&#10;\end{document}"/>
  <p:tag name="IGUANATEXSIZE" val="24"/>
  <p:tag name="IGUANATEXCURSOR" val="39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244.46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2. Build a {\color{cyan}vocabulary} (a.k.a. {\color{cyan}dictionary}).}&#10;&#10;&#10;&#10;\end{document}"/>
  <p:tag name="IGUANATEXSIZE" val="24"/>
  <p:tag name="IGUANATEXCURSOR" val="429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52.230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\boldsymbol{V}_{c}$$&#10;&#10;}&#10;&#10;&#10;&#10;\end{document}"/>
  <p:tag name="IGUANATEXSIZE" val="24"/>
  <p:tag name="IGUANATEXCURSOR" val="395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07.9865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b{x}_i&#10;$$&#10;}&#10;&#10;&#10;&#10;\end{document}"/>
  <p:tag name="IGUANATEXSIZE" val="24"/>
  <p:tag name="IGUANATEXCURSOR" val="38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.74094"/>
  <p:tag name="ORIGINALWIDTH" val="536.932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=\sigma_{\text{softmax}}&#10;$$&#10;}&#10;&#10;&#10;&#10;\end{document}"/>
  <p:tag name="IGUANATEXSIZE" val="24"/>
  <p:tag name="IGUANATEXCURSOR" val="400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351"/>
  <p:tag name="ORIGINALWIDTH" val="104.9868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hat{\bb{y}}_i&#10;$$&#10;}&#10;&#10;&#10;&#10;\end{document}"/>
  <p:tag name="IGUANATEXSIZE" val="24"/>
  <p:tag name="IGUANATEXCURSOR" val="388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9625"/>
  <p:tag name="ORIGINALWIDTH" val="1488.564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definecolor{T}{rgb}{0.5,.5,1}&#10;\begin{document}&#10;&#10;{\color{white}&#10;$$&#10;\arg\min_{{\color{cyan}\boldsymbol{z}_{k}},{\color{green}\boldsymbol{v}_{c}},{\color{lime}\tilde{\boldsymbol{v}}_{c}}}-\left\langle {\color{green}\left[\begin{matrix}1\\&#10;0&#10;\end{matrix}\right]},\log\left({\color{T}\tilde{\boldsymbol{p}}}\right)\right\rangle &#10;$$&#10;}&#10;&#10;&#10;&#10;\end{document}"/>
  <p:tag name="IGUANATEXSIZE" val="24"/>
  <p:tag name="IGUANATEXCURSOR" val="641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7.6566"/>
  <p:tag name="ORIGINALWIDTH" val="1328.084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left(\begin{matrix} &amp;  &amp;  &amp;  &amp;  &amp;  &amp; \,\\&#10;\\&#10;\, &amp;  &amp;  &amp;  &amp;  &amp;  &amp;  &amp;  &amp;  &amp; \,\\&#10;\\&#10; &amp;  &amp;  &amp;  &amp;  &amp;  &amp; \,&#10;\end{matrix}\right)&#10;$$&#10;}&#10;&#10;&#10;&#10;\end{document}"/>
  <p:tag name="IGUANATEXSIZE" val="24"/>
  <p:tag name="IGUANATEXCURSOR" val="499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76.977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oldsymbol{V}_{w}&#10;$$&#10;}&#10;&#10;&#10;&#10;\end{document}"/>
  <p:tag name="IGUANATEXSIZE" val="24"/>
  <p:tag name="IGUANATEXCURSOR" val="39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52.230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\boldsymbol{V}_{c}$$&#10;&#10;}&#10;&#10;&#10;&#10;\end{document}"/>
  <p:tag name="IGUANATEXSIZE" val="24"/>
  <p:tag name="IGUANATEXCURSOR" val="395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07.9865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b{x}_i&#10;$$&#10;}&#10;&#10;&#10;&#10;\end{document}"/>
  <p:tag name="IGUANATEXSIZE" val="24"/>
  <p:tag name="IGUANATEXCURSOR" val="38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.74094"/>
  <p:tag name="ORIGINALWIDTH" val="536.932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=\sigma_{\text{softmax}}&#10;$$&#10;}&#10;&#10;&#10;&#10;\end{document}"/>
  <p:tag name="IGUANATEXSIZE" val="24"/>
  <p:tag name="IGUANATEXCURSOR" val="400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2903.63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3. Replace each text with a corresponding histogram.}&#10;&#10;&#10;&#10;\end{document}"/>
  <p:tag name="IGUANATEXSIZE" val="24"/>
  <p:tag name="IGUANATEXCURSOR" val="425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8.4552"/>
  <p:tag name="ORIGINALWIDTH" val="1350.58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P_{\mathcal{V}}\left({\color{cyan}w}\right)=\frac{f^{\frac{3}{4}}\left({\color{cyan}w}\right)}{\sum_{w_{i}\in\mathcal{{\color{cyan}V}}}f^{\frac{3}{4}}\left(w_{i}\right)}&#10;$$&#10;}&#10;&#10;&#10;&#10;\end{document}"/>
  <p:tag name="IGUANATEXSIZE" val="24"/>
  <p:tag name="IGUANATEXCURSOR" val="509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3750.28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Given a true pair $\left({\color{green}\boldsymbol{x}_{i}},{\color{green}\boldsymbol{y}_{i}}\right)$,&#10;we create a fake (negative) pair $\left({\color{green}\boldsymbol{x}_{i}},{\color{lime}\tilde{\boldsymbol{y}}_{i}}\right)$,\\&#10;where ${\color{lime}\tilde{\boldsymbol{y}}_{i}}$ is one-hot vector of a random&#10;word ${\color{lime}\tilde{w}\sim P_{\mathcal{V}}}$.&#10;\end{itemize}&#10;}&#10;&#10;&#10;&#10;\end{document}"/>
  <p:tag name="IGUANATEXSIZE" val="24"/>
  <p:tag name="IGUANATEXCURSOR" val="751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.4665"/>
  <p:tag name="ORIGINALWIDTH" val="3685.03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Instead of consider the entire vocabulary ${\color{cyan}\mathcal{V}}$,\\&#10;we reduce the problem to the words correspond to ${\color{green}\boldsymbol{x}_{i}}$,&#10;${\color{green}\boldsymbol{y}_{i}}$, and ${\color{lime}\tilde{\boldsymbol{y}}_{i}}$:&#10;\end{itemize}}&#10;&#10;&#10;&#10;\end{document}"/>
  <p:tag name="IGUANATEXSIZE" val="24"/>
  <p:tag name="IGUANATEXCURSOR" val="636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2220.472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We optimize only w.r.t. ${\color{cyan}\boldsymbol{z}_{k}}$,${\color{green}\boldsymbol{v}_{c}}$,&#10;and ${\color{lime}\tilde{\boldsymbol{v}}_{c}}$:&#10;\end{itemize}&#10;}&#10;&#10;&#10;&#10;\end{document}"/>
  <p:tag name="IGUANATEXSIZE" val="24"/>
  <p:tag name="IGUANATEXCURSOR" val="536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2437.945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One can take more than one negative pair.&#10;\end{itemize}&#10;}&#10;&#10;&#10;&#10;\end{document}"/>
  <p:tag name="IGUANATEXSIZE" val="24"/>
  <p:tag name="IGUANATEXCURSOR" val="451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794.526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At each step (of the optimization), we draw a new negative sample.&#10;\end{itemize}}&#10;&#10;&#10;&#10;\end{document}"/>
  <p:tag name="IGUANATEXSIZE" val="24"/>
  <p:tag name="IGUANATEXCURSOR" val="475"/>
  <p:tag name="TRANSPARENCY" val="True"/>
  <p:tag name="FILENAME" val=""/>
  <p:tag name="LATEXENGINEID" val="0"/>
  <p:tag name="TEMPFOLDER" val="C:\Users\Or\Documents\"/>
  <p:tag name="LATEXFORMHEIGHT" val="568"/>
  <p:tag name="LATEXFORMWIDTH" val="692"/>
  <p:tag name="LATEXFORMWRAP" val="True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19.235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oldsymbol{z}_k&#10;$$&#10;}&#10;&#10;&#10;&#10;\end{document}"/>
  <p:tag name="IGUANATEXSIZE" val="24"/>
  <p:tag name="IGUANATEXCURSOR" val="392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4.735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tilde{\boldsymbol{v}}_{c}&#10;$$&#10;}&#10;&#10;&#10;&#10;\end{document}"/>
  <p:tag name="IGUANATEXSIZE" val="24"/>
  <p:tag name="IGUANATEXCURSOR" val="398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14.735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oldsymbol{v}_{c}&#10;$$&#10;}&#10;&#10;&#10;&#10;\end{document}"/>
  <p:tag name="IGUANATEXSIZE" val="24"/>
  <p:tag name="IGUANATEXCURSOR" val="39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5"/>
  <p:tag name="LAY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2164.97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&#10;\begin{itemize}&#10;\item Consider the following IMDb reviews:&#10;\end{itemize}}&#10;&#10;&#10;&#10;\end{document}"/>
  <p:tag name="IGUANATEXSIZE" val="24"/>
  <p:tag name="IGUANATEXCURSOR" val="423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257.593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definecolor{Temp}{rgb}{0.4660 0.8740 0.1880}&#10;\begin{document}&#10;&#10;{\color{Temp}&#10;``This is a good movie.''&#10;}&#10;&#10;&#10;&#10;\end{document}&#10;"/>
  <p:tag name="IGUANATEXSIZE" val="24"/>
  <p:tag name="IGUANATEXCURSOR" val="38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74126"/>
  <p:tag name="ORIGINALWIDTH" val="187.4765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Longrightarrow&#10;$$&#10;}&#10;&#10;&#10;&#10;\end{document}"/>
  <p:tag name="IGUANATEXSIZE" val="24"/>
  <p:tag name="IGUANATEXCURSOR" val="391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809.898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left(\begin{matrix}\\&#10;\, &amp;  &amp;  &amp;  &amp;  &amp; \,\\&#10;\\&#10;\end{matrix}\right)&#10;$$&#10;}&#10;&#10;&#10;&#10;\end{document}"/>
  <p:tag name="IGUANATEXSIZE" val="24"/>
  <p:tag name="IGUANATEXCURSOR" val="443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.74094"/>
  <p:tag name="ORIGINALWIDTH" val="407.199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sigma_{\text{softmax}}&#10;$$&#10;}&#10;&#10;&#10;&#10;\end{document}"/>
  <p:tag name="IGUANATEXSIZE" val="24"/>
  <p:tag name="IGUANATEXCURSOR" val="376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201.7248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definecolor{T}{rgb}{0.5,.5,1}&#10;\begin{document}&#10;&#10;{\color{white}&#10;$$&#10;{\color{T}\tilde{\boldsymbol{p}}}=&#10;$$&#10;}&#10;&#10;&#10;&#10;\end{document}"/>
  <p:tag name="IGUANATEXSIZE" val="24"/>
  <p:tag name="IGUANATEXCURSOR" val="440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04.9868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{\bb{y}}_i&#10;$$&#10;}&#10;&#10;&#10;&#10;\end{document}"/>
  <p:tag name="IGUANATEXSIZE" val="24"/>
  <p:tag name="IGUANATEXCURSOR" val="376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.49528"/>
  <p:tag name="ORIGINALWIDTH" val="14.9981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,&#10;$$&#10;}&#10;&#10;&#10;&#10;\end{document}"/>
  <p:tag name="IGUANATEXSIZE" val="24"/>
  <p:tag name="IGUANATEXCURSOR" val="377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354"/>
  <p:tag name="ORIGINALWIDTH" val="104.9868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tilde{\bb{y}}_i&#10;$$&#10;}&#10;&#10;&#10;&#10;\end{document}"/>
  <p:tag name="IGUANATEXSIZE" val="24"/>
  <p:tag name="IGUANATEXCURSOR" val="382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19.235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oldsymbol{z}_k&#10;$$&#10;}&#10;&#10;&#10;&#10;\end{document}"/>
  <p:tag name="IGUANATEXSIZE" val="24"/>
  <p:tag name="IGUANATEXCURSOR" val="392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946.381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yellow}&#10;cross-entropy loss}&#10;&#10;&#10;&#10;\end{document}"/>
  <p:tag name="IGUANATEXSIZE" val="24"/>
  <p:tag name="IGUANATEXCURSOR" val="372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351"/>
  <p:tag name="ORIGINALWIDTH" val="104.9868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hat{\bb{y}}_i&#10;$$&#10;}&#10;&#10;&#10;&#10;\end{document}"/>
  <p:tag name="IGUANATEXSIZE" val="24"/>
  <p:tag name="IGUANATEXCURSOR" val="388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325.834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definecolor{Temp}{rgb}{.45, .45, .99}&#10;\begin{document}&#10;&#10;{\color{Temp}&#10;``The movie was boring.''&#10;}&#10;&#10;&#10;&#10;\end{document}&#10;"/>
  <p:tag name="IGUANATEXSIZE" val="24"/>
  <p:tag name="IGUANATEXCURSOR" val="377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2047"/>
  <p:tag name="ORIGINALWIDTH" val="1565.804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definecolor{T}{rgb}{.5,.5,1}&#10;\begin{document}&#10;&#10;{\color{white}&#10;$$&#10;\arg\min_{{\color{yellow}\boldsymbol{V}_{c}},{\color{cyan}\boldsymbol{V}_{w}}}-\frac{1}{N}\sum_{i=1}^{N}{\color{green}\boldsymbol{y}_{i}^{T}}\log\left({\color{T}\hat{\boldsymbol{y}}_{i}}\right)&#10;$$&#10;}&#10;&#10;&#10;&#10;\end{document}"/>
  <p:tag name="IGUANATEXSIZE" val="24"/>
  <p:tag name="IGUANATEXCURSOR" val="406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14.735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oldsymbol{v}_{c}&#10;$$&#10;}&#10;&#10;&#10;&#10;\end{document}"/>
  <p:tag name="IGUANATEXSIZE" val="24"/>
  <p:tag name="IGUANATEXCURSOR" val="39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4.735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tilde{\boldsymbol{v}}_{c}&#10;$$&#10;}&#10;&#10;&#10;&#10;\end{document}"/>
  <p:tag name="IGUANATEXSIZE" val="24"/>
  <p:tag name="IGUANATEXCURSOR" val="398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=&#10;$$&#10;}&#10;&#10;&#10;&#10;\end{document}"/>
  <p:tag name="IGUANATEXSIZE" val="24"/>
  <p:tag name="IGUANATEXCURSOR" val="377"/>
  <p:tag name="TRANSPARENCY" val="True"/>
  <p:tag name="FILENAME" val=""/>
  <p:tag name="LATEXENGINEID" val="0"/>
  <p:tag name="TEMPFOLDER" val="C:\Users\Or\Documents\"/>
  <p:tag name="LATEXFORMHEIGHT" val="568"/>
  <p:tag name="LATEXFORMWIDTH" val="692"/>
  <p:tag name="LATEXFORMWRAP" val="True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4.4469"/>
  <p:tag name="ORIGINALWIDTH" val="119.235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egin{matrix}|\\&#10;\boldsymbol{z}_{k}\\&#10;|&#10;\end{matrix}&#10;$$&#10;}&#10;&#10;&#10;&#10;\end{document}"/>
  <p:tag name="IGUANATEXSIZE" val="24"/>
  <p:tag name="IGUANATEXCURSOR" val="411"/>
  <p:tag name="TRANSPARENCY" val="True"/>
  <p:tag name="FILENAME" val=""/>
  <p:tag name="LATEXENGINEID" val="0"/>
  <p:tag name="TEMPFOLDER" val="C:\Users\Or\Documents\"/>
  <p:tag name="LATEXFORMHEIGHT" val="568"/>
  <p:tag name="LATEXFORMWIDTH" val="692"/>
  <p:tag name="LATEXFORMWRAP" val="True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52.230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\boldsymbol{V}_{c}$$&#10;&#10;}&#10;&#10;&#10;&#10;\end{document}"/>
  <p:tag name="IGUANATEXSIZE" val="24"/>
  <p:tag name="IGUANATEXCURSOR" val="395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108.7364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hat{\bb{c}}_k&#10;$$&#10;}&#10;&#10;&#10;&#10;\end{document}"/>
  <p:tag name="IGUANATEXSIZE" val="24"/>
  <p:tag name="IGUANATEXCURSOR" val="390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4.4469"/>
  <p:tag name="ORIGINALWIDTH" val="113.985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egin{matrix}|\\&#10;\boldsymbol{z}_{2}\\&#10;|&#10;\end{matrix}&#10;$$&#10;}&#10;&#10;&#10;&#10;\end{document}"/>
  <p:tag name="IGUANATEXSIZE" val="24"/>
  <p:tag name="IGUANATEXCURSOR" val="411"/>
  <p:tag name="TRANSPARENCY" val="True"/>
  <p:tag name="FILENAME" val=""/>
  <p:tag name="LATEXENGINEID" val="0"/>
  <p:tag name="TEMPFOLDER" val="C:\Users\Or\Documents\"/>
  <p:tag name="LATEXFORMHEIGHT" val="568"/>
  <p:tag name="LATEXFORMWIDTH" val="692"/>
  <p:tag name="LATEXFORMWRAP" val="True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=&#10;$$&#10;}&#10;&#10;&#10;&#10;\end{document}"/>
  <p:tag name="IGUANATEXSIZE" val="24"/>
  <p:tag name="IGUANATEXCURSOR" val="377"/>
  <p:tag name="TRANSPARENCY" val="True"/>
  <p:tag name="FILENAME" val=""/>
  <p:tag name="LATEXENGINEID" val="0"/>
  <p:tag name="TEMPFOLDER" val="C:\Users\Or\Documents\"/>
  <p:tag name="LATEXFORMHEIGHT" val="568"/>
  <p:tag name="LATEXFORMWIDTH" val="692"/>
  <p:tag name="LATEXFORMWRAP" val="True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76.977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oldsymbol{V}_{w}&#10;$$&#10;}&#10;&#10;&#10;&#10;\end{document}"/>
  <p:tag name="IGUANATEXSIZE" val="24"/>
  <p:tag name="IGUANATEXCURSOR" val="39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3002.625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definecolor{Temp}{rgb}{0.9350 0.2780 0.3840}&#10;\begin{document}&#10;&#10;{\color{Temp}&#10;``I enjoyed the movie, but I did not enjoy the popcorn.''&#10;}&#10;&#10;&#10;&#10;\end{document}&#10;"/>
  <p:tag name="IGUANATEXSIZE" val="24"/>
  <p:tag name="IGUANATEXCURSOR" val="367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4.4469"/>
  <p:tag name="ORIGINALWIDTH" val="110.986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egin{matrix}|\\&#10;\boldsymbol{z}_{1}\\&#10;|&#10;\end{matrix}&#10;$$&#10;}&#10;&#10;&#10;&#10;\end{document}"/>
  <p:tag name="IGUANATEXSIZE" val="24"/>
  <p:tag name="IGUANATEXCURSOR" val="429"/>
  <p:tag name="TRANSPARENCY" val="True"/>
  <p:tag name="FILENAME" val=""/>
  <p:tag name="LATEXENGINEID" val="0"/>
  <p:tag name="TEMPFOLDER" val="C:\Users\Or\Documents\"/>
  <p:tag name="LATEXFORMHEIGHT" val="568"/>
  <p:tag name="LATEXFORMWIDTH" val="692"/>
  <p:tag name="LATEXFORMWRAP" val="True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4.4469"/>
  <p:tag name="ORIGINALWIDTH" val="113.985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egin{matrix}|\\&#10;\boldsymbol{z}_{2}\\&#10;|&#10;\end{matrix}&#10;$$&#10;}&#10;&#10;&#10;&#10;\end{document}"/>
  <p:tag name="IGUANATEXSIZE" val="24"/>
  <p:tag name="IGUANATEXCURSOR" val="411"/>
  <p:tag name="TRANSPARENCY" val="True"/>
  <p:tag name="FILENAME" val=""/>
  <p:tag name="LATEXENGINEID" val="0"/>
  <p:tag name="TEMPFOLDER" val="C:\Users\Or\Documents\"/>
  <p:tag name="LATEXFORMHEIGHT" val="568"/>
  <p:tag name="LATEXFORMWIDTH" val="692"/>
  <p:tag name="LATEXFORMWRAP" val="True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4.4469"/>
  <p:tag name="ORIGINALWIDTH" val="186.726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egin{matrix}|\\&#10;\boldsymbol{z}_{\left|\mathcal{V}\right|}\\&#10;|&#10;\end{matrix}&#10;$$&#10;}&#10;&#10;&#10;&#10;\end{document}"/>
  <p:tag name="IGUANATEXSIZE" val="24"/>
  <p:tag name="IGUANATEXCURSOR" val="452"/>
  <p:tag name="TRANSPARENCY" val="True"/>
  <p:tag name="FILENAME" val=""/>
  <p:tag name="LATEXENGINEID" val="0"/>
  <p:tag name="TEMPFOLDER" val="C:\Users\Or\Documents\"/>
  <p:tag name="LATEXFORMHEIGHT" val="568"/>
  <p:tag name="LATEXFORMWIDTH" val="692"/>
  <p:tag name="LATEXFORMWRAP" val="True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07.9865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b{x}_i&#10;$$&#10;}&#10;&#10;&#10;&#10;\end{document}"/>
  <p:tag name="IGUANATEXSIZE" val="24"/>
  <p:tag name="IGUANATEXCURSOR" val="38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7.6566"/>
  <p:tag name="ORIGINALWIDTH" val="1328.084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left(\begin{matrix} &amp;  &amp;  &amp;  &amp;  &amp;  &amp; \,\\&#10;\\&#10;\, &amp;  &amp;  &amp;  &amp;  &amp;  &amp;  &amp;  &amp;  &amp; \,\\&#10;\\&#10; &amp;  &amp;  &amp;  &amp;  &amp;  &amp; \,&#10;\end{matrix}\right)&#10;$$&#10;}&#10;&#10;&#10;&#10;\end{document}"/>
  <p:tag name="IGUANATEXSIZE" val="24"/>
  <p:tag name="IGUANATEXCURSOR" val="499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76.977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oldsymbol{V}_{w}&#10;$$&#10;}&#10;&#10;&#10;&#10;\end{document}"/>
  <p:tag name="IGUANATEXSIZE" val="24"/>
  <p:tag name="IGUANATEXCURSOR" val="39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52.230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\boldsymbol{V}_{c}$$&#10;&#10;}&#10;&#10;&#10;&#10;\end{document}"/>
  <p:tag name="IGUANATEXSIZE" val="24"/>
  <p:tag name="IGUANATEXCURSOR" val="395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07.9865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b{x}_i&#10;$$&#10;}&#10;&#10;&#10;&#10;\end{document}"/>
  <p:tag name="IGUANATEXSIZE" val="24"/>
  <p:tag name="IGUANATEXCURSOR" val="38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.74094"/>
  <p:tag name="ORIGINALWIDTH" val="536.932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=\sigma_{\text{softmax}}&#10;$$&#10;}&#10;&#10;&#10;&#10;\end{document}"/>
  <p:tag name="IGUANATEXSIZE" val="24"/>
  <p:tag name="IGUANATEXCURSOR" val="400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351"/>
  <p:tag name="ORIGINALWIDTH" val="104.9868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hat{\bb{y}}_i&#10;$$&#10;}&#10;&#10;&#10;&#10;\end{document}"/>
  <p:tag name="IGUANATEXSIZE" val="24"/>
  <p:tag name="IGUANATEXCURSOR" val="388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534.6832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paragraph{Example}\ &#10;}&#10;&#10;&#10;&#10;\end{document}"/>
  <p:tag name="IGUANATEXSIZE" val="24"/>
  <p:tag name="IGUANATEXCURSOR" val="39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576.677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Word2Vec:&#10;}&#10;&#10;&#10;&#10;\end{document}"/>
  <p:tag name="IGUANATEXSIZE" val="24"/>
  <p:tag name="IGUANATEXCURSOR" val="382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7.6566"/>
  <p:tag name="ORIGINALWIDTH" val="1328.084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left(\begin{matrix} &amp;  &amp;  &amp;  &amp;  &amp;  &amp; \,\\&#10;\\&#10;\, &amp;  &amp;  &amp;  &amp;  &amp;  &amp;  &amp;  &amp;  &amp; \,\\&#10;\\&#10; &amp;  &amp;  &amp;  &amp;  &amp;  &amp; \,&#10;\end{matrix}\right)&#10;$$&#10;}&#10;&#10;&#10;&#10;\end{document}"/>
  <p:tag name="IGUANATEXSIZE" val="24"/>
  <p:tag name="IGUANATEXCURSOR" val="499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76.977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oldsymbol{V}_{w}&#10;$$&#10;}&#10;&#10;&#10;&#10;\end{document}"/>
  <p:tag name="IGUANATEXSIZE" val="24"/>
  <p:tag name="IGUANATEXCURSOR" val="39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52.230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\boldsymbol{V}_{c}$$&#10;&#10;}&#10;&#10;&#10;&#10;\end{document}"/>
  <p:tag name="IGUANATEXSIZE" val="24"/>
  <p:tag name="IGUANATEXCURSOR" val="395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07.9865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b{x}_i&#10;$$&#10;}&#10;&#10;&#10;&#10;\end{document}"/>
  <p:tag name="IGUANATEXSIZE" val="24"/>
  <p:tag name="IGUANATEXCURSOR" val="38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.74094"/>
  <p:tag name="ORIGINALWIDTH" val="536.932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=\sigma_{\text{softmax}}&#10;$$&#10;}&#10;&#10;&#10;&#10;\end{document}"/>
  <p:tag name="IGUANATEXSIZE" val="24"/>
  <p:tag name="IGUANATEXCURSOR" val="400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351"/>
  <p:tag name="ORIGINALWIDTH" val="104.9868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hat{\bb{y}}_i&#10;$$&#10;}&#10;&#10;&#10;&#10;\end{document}"/>
  <p:tag name="IGUANATEXSIZE" val="24"/>
  <p:tag name="IGUANATEXCURSOR" val="388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453.6933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TF-IDF:&#10;}&#10;&#10;&#10;&#10;\end{document}"/>
  <p:tag name="IGUANATEXSIZE" val="24"/>
  <p:tag name="IGUANATEXCURSOR" val="381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2133"/>
  <p:tag name="ORIGINALWIDTH" val="1422.572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text{tf}\left({\color{cyan}w},{\color{green}d}\right)=\sum_{{\color{yellow}w_{j}}\in {\color{green}d}}\mathbb{I}\left\{ {\color{yellow}w_{j}}={\color{cyan}w}\right\} &#10;$$&#10;}&#10;&#10;&#10;&#10;\end{document}"/>
  <p:tag name="IGUANATEXSIZE" val="24"/>
  <p:tag name="IGUANATEXCURSOR" val="516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990.25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text{idf}\left({\color{cyan}w},{\color{green}\mathcal{D}}\right)=\log\left(\frac{N}{\sum_{{\color{green}d_{i}\in\mathcal{D}}}\mathbb{I}\left\{ {\color{cyan}w}\in {\color{green}d_{i}}\right\} }\right)$$&#10;}&#10;&#10;&#10;&#10;\end{document}"/>
  <p:tag name="IGUANATEXSIZE" val="24"/>
  <p:tag name="IGUANATEXCURSOR" val="499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685.4143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bag of words}&#10;&#10;&#10;&#10;\end{document}"/>
  <p:tag name="IGUANATEXSIZE" val="24"/>
  <p:tag name="IGUANATEXCURSOR" val="385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919.0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text{tf-idf}\left({\color{cyan}w},{\color{green}d},{\color{green}\mathcal{D}}\right)=\text{tf}\left({\color{cyan}w},{\color{green}d}\right)\cdot\text{idf}\left({\color{cyan}w},{\color{green}\mathcal{D}}\right)&#10;$$&#10;}&#10;&#10;&#10;&#10;\end{document}"/>
  <p:tag name="IGUANATEXSIZE" val="24"/>
  <p:tag name="IGUANATEXCURSOR" val="577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685.4143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bag of words}&#10;&#10;&#10;&#10;\end{document}"/>
  <p:tag name="IGUANATEXSIZE" val="24"/>
  <p:tag name="IGUANATEXCURSOR" val="385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570.6786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cyan}&#10;dictionary:}&#10;&#10;&#10;&#10;\end{document}"/>
  <p:tag name="IGUANATEXSIZE" val="24"/>
  <p:tag name="IGUANATEXCURSOR" val="367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570.6786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cyan}&#10;dictionary:}&#10;&#10;&#10;&#10;\end{document}"/>
  <p:tag name="IGUANATEXSIZE" val="24"/>
  <p:tag name="IGUANATEXCURSOR" val="367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1891.264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The most common words among\\${\color{yellow}N=2,000}$ IMDb reviews:&#10;\end{itemize}&#10;}&#10;&#10;&#10;&#10;\end{document}"/>
  <p:tag name="IGUANATEXSIZE" val="24"/>
  <p:tag name="IGUANATEXCURSOR" val="448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924.26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Punctuation: ``'{}'', ``.'', ``(``, ``\textbackslash '',&#10;etc.&#10;}&#10;&#10;&#10;&#10;\end{document}"/>
  <p:tag name="IGUANATEXSIZE" val="24"/>
  <p:tag name="IGUANATEXCURSOR" val="433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2486.68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First step is to remove spaces, punctuation,\\&#10;and change all characters to lower case.&#10;\end{itemize}}&#10;&#10;&#10;&#10;\end{document}"/>
  <p:tag name="IGUANATEXSIZE" val="24"/>
  <p:tag name="IGUANATEXCURSOR" val="418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772.4034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Capital letters}&#10;&#10;&#10;&#10;\end{document}"/>
  <p:tag name="IGUANATEXSIZE" val="24"/>
  <p:tag name="IGUANATEXCURSOR" val="388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2900.63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yellow}&#10;``I wouldn't rent this one even on dollar rental night.''&#10;}&#10;&#10;&#10;&#10;\end{document}"/>
  <p:tag name="IGUANATEXSIZE" val="24"/>
  <p:tag name="IGUANATEXCURSOR" val="432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685.4143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bag of words}&#10;&#10;&#10;&#10;\end{document}"/>
  <p:tag name="IGUANATEXSIZE" val="24"/>
  <p:tag name="IGUANATEXCURSOR" val="385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1891.264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The most common words among\\${\color{yellow}N=2,000}$ IMDb reviews:&#10;\end{itemize}&#10;}&#10;&#10;&#10;&#10;\end{document}"/>
  <p:tag name="IGUANATEXSIZE" val="24"/>
  <p:tag name="IGUANATEXCURSOR" val="448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2486.68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First step is to remove spaces, punctuation,\\&#10;and change all characters to lower case.&#10;\end{itemize}}&#10;&#10;&#10;&#10;\end{document}"/>
  <p:tag name="IGUANATEXSIZE" val="24"/>
  <p:tag name="IGUANATEXCURSOR" val="418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3702.28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Second, we remove stop words: ``the'', ``of'', ``to'', ``and'',&#10;``a'', etc.&#10;\end{itemize}&#10;}&#10;&#10;&#10;&#10;\end{document}"/>
  <p:tag name="IGUANATEXSIZE" val="24"/>
  <p:tag name="IGUANATEXCURSOR" val="428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685.4143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bag of words}&#10;&#10;&#10;&#10;\end{document}"/>
  <p:tag name="IGUANATEXSIZE" val="24"/>
  <p:tag name="IGUANATEXCURSOR" val="385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1891.264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The most common words among\\${\color{yellow}N=2,000}$ IMDb reviews:&#10;\end{itemize}&#10;}&#10;&#10;&#10;&#10;\end{document}"/>
  <p:tag name="IGUANATEXSIZE" val="24"/>
  <p:tag name="IGUANATEXCURSOR" val="448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2486.68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First step is to remove spaces, punctuation,\\&#10;and change all characters to lower case.&#10;\end{itemize}}&#10;&#10;&#10;&#10;\end{document}"/>
  <p:tag name="IGUANATEXSIZE" val="24"/>
  <p:tag name="IGUANATEXCURSOR" val="418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3702.28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Second, we remove stop words: ``the'', ``of'', ``to'', ``and'',&#10;``a'', etc.&#10;\end{itemize}&#10;}&#10;&#10;&#10;&#10;\end{document}"/>
  <p:tag name="IGUANATEXSIZE" val="24"/>
  <p:tag name="IGUANATEXCURSOR" val="428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113.985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Last step is stemming the words: {\color{green}movie(s) $\rightarrow$ movi}, {\color{cyan}watch(ing)&#10;$\rightarrow$ watch}.&#10;\end{itemize}}&#10;&#10;&#10;&#10;\end{document}"/>
  <p:tag name="IGUANATEXSIZE" val="24"/>
  <p:tag name="IGUANATEXCURSOR" val="516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685.4143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bag of words}&#10;&#10;&#10;&#10;\end{document}"/>
  <p:tag name="IGUANATEXSIZE" val="24"/>
  <p:tag name="IGUANATEXCURSOR" val="385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3706.03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yellow}&#10;``Ming The Merciless does a little Bardwork and a movie most foul!''}&#10;&#10;&#10;&#10;\end{document}"/>
  <p:tag name="IGUANATEXSIZE" val="24"/>
  <p:tag name="IGUANATEXCURSOR" val="442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1891.264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The most common words among\\${\color{yellow}N=2,000}$ IMDb reviews:&#10;\end{itemize}&#10;}&#10;&#10;&#10;&#10;\end{document}"/>
  <p:tag name="IGUANATEXSIZE" val="24"/>
  <p:tag name="IGUANATEXCURSOR" val="448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113.985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Last step is stemming the words: {\color{green}movie(s) $\rightarrow$ movi}, {\color{cyan}watch(ing)&#10;$\rightarrow$ watch}.&#10;\end{itemize}}&#10;&#10;&#10;&#10;\end{document}"/>
  <p:tag name="IGUANATEXSIZE" val="24"/>
  <p:tag name="IGUANATEXCURSOR" val="516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2486.68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First step is to remove spaces, punctuation,\\&#10;and change all characters to lower case.&#10;\end{itemize}}&#10;&#10;&#10;&#10;\end{document}"/>
  <p:tag name="IGUANATEXSIZE" val="24"/>
  <p:tag name="IGUANATEXCURSOR" val="418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3702.28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Second, we remove stop words: ``the'', ``of'', ``to'', ``and'',&#10;``a'', etc.&#10;\end{itemize}&#10;}&#10;&#10;&#10;&#10;\end{document}"/>
  <p:tag name="IGUANATEXSIZE" val="24"/>
  <p:tag name="IGUANATEXCURSOR" val="428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2005.24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yellow}&#10;\begin{center}&#10;after these steps,\\&#10;we remain with $19,910$ unique words&#10;\par\end{center}&#10;}&#10;&#10;&#10;&#10;\end{document}"/>
  <p:tag name="IGUANATEXSIZE" val="24"/>
  <p:tag name="IGUANATEXCURSOR" val="446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6.4605"/>
  <p:tag name="ORIGINALWIDTH" val="1779.528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center}&#10;let ${\color{cyan}\mathcal{V}=\left\{ w_{j}\right\} _{j=1}^{19,910}}$ be the set\\&#10;(vocabulary) of all unique words.&#10;\par\end{center}&#10;}&#10;&#10;&#10;&#10;\end{document}"/>
  <p:tag name="IGUANATEXSIZE" val="24"/>
  <p:tag name="IGUANATEXCURSOR" val="484"/>
  <p:tag name="TRANSPARENCY" val="True"/>
  <p:tag name="FILENAME" val=""/>
  <p:tag name="LATEXENGINEID" val="0"/>
  <p:tag name="TEMPFOLDER" val="C:\Users\Or\Documents\"/>
  <p:tag name="LATEXFORMHEIGHT" val="568"/>
  <p:tag name="LATEXFORMWIDTH" val="692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685.4143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bag of words}&#10;&#10;&#10;&#10;\end{document}"/>
  <p:tag name="IGUANATEXSIZE" val="24"/>
  <p:tag name="IGUANATEXCURSOR" val="385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2005.24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yellow}&#10;\begin{center}&#10;after these steps,\\&#10;we remain with $19,910$ unique words&#10;\par\end{center}&#10;}&#10;&#10;&#10;&#10;\end{document}"/>
  <p:tag name="IGUANATEXSIZE" val="24"/>
  <p:tag name="IGUANATEXCURSOR" val="446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1409.074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N=2,000$ IMDb reviews:&#10;}&#10;&#10;&#10;&#10;\end{document}"/>
  <p:tag name="IGUANATEXSIZE" val="24"/>
  <p:tag name="IGUANATEXCURSOR" val="387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2309"/>
  <p:tag name="ORIGINALWIDTH" val="2434.196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The numeric data set is ${\color{green}\boldsymbol{X}\in\mathbb{N}_{0}^{2,000\times19,910}}$.&#10;\end{itemize}&#10;}&#10;&#10;&#10;&#10;\end{document}"/>
  <p:tag name="IGUANATEXSIZE" val="24"/>
  <p:tag name="IGUANATEXCURSOR" val="486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711.286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yellow}&#10;``You'd better choose Paul Verhoeven's even if you have watched it.''}&#10;&#10;&#10;&#10;\end{document}"/>
  <p:tag name="IGUANATEXSIZE" val="24"/>
  <p:tag name="IGUANATEXCURSOR" val="443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4672"/>
  <p:tag name="ORIGINALWIDTH" val="2154.48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The $i$th row of ${\color{green}\boldsymbol{X}}$\\is the histogram of the $i$th&#10;document.&#10;\end{itemize}&#10;}&#10;&#10;&#10;&#10;\end{document}"/>
  <p:tag name="IGUANATEXSIZE" val="24"/>
  <p:tag name="IGUANATEXCURSOR" val="445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2366.704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Since most of the entries in ${\color{green}\boldsymbol{X}}$ are zero,\\&#10;it is efficient to use \uline{sparse} representation.&#10;\end{itemize}}&#10;&#10;&#10;&#10;\end{document}"/>
  <p:tag name="IGUANATEXSIZE" val="24"/>
  <p:tag name="IGUANATEXCURSOR" val="453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811.3986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For example:&#10;\end{itemize}}&#10;&#10;&#10;&#10;\end{document}"/>
  <p:tag name="IGUANATEXSIZE" val="24"/>
  <p:tag name="IGUANATEXCURSOR" val="421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1.2149"/>
  <p:tag name="ORIGINALWIDTH" val="1192.35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{\color{green}X_{ij}}=\sum_{{\color{yellow}w}\in {\color{green}d_{i}}}\mathbb{I}\left\{ {\color{cyan}w_{j}}={\color{yellow}w}\right\} &#10;$$&#10;}&#10;&#10;&#10;&#10;\end{document}"/>
  <p:tag name="IGUANATEXSIZE" val="24"/>
  <p:tag name="IGUANATEXCURSOR" val="476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693.288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{\color{green}d_{i}}$ is the $i$th review (document)&#10;}&#10;&#10;&#10;&#10;\end{document}"/>
  <p:tag name="IGUANATEXSIZE" val="24"/>
  <p:tag name="IGUANATEXCURSOR" val="426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625.04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{\color{cyan}w_{j}\in\mathcal{V}}$ is the $j$th word (term)&#10;}&#10;&#10;&#10;&#10;\end{document}"/>
  <p:tag name="IGUANATEXSIZE" val="24"/>
  <p:tag name="IGUANATEXCURSOR" val="405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6.4605"/>
  <p:tag name="ORIGINALWIDTH" val="1779.528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center}&#10;let ${\color{cyan}\mathcal{V}=\left\{ w_{j}\right\} _{j=1}^{19,910}}$ be the set\\&#10;(vocabulary) of all unique words.&#10;\par\end{center}&#10;}&#10;&#10;&#10;&#10;\end{document}"/>
  <p:tag name="IGUANATEXSIZE" val="24"/>
  <p:tag name="IGUANATEXCURSOR" val="472"/>
  <p:tag name="TRANSPARENCY" val="True"/>
  <p:tag name="FILENAME" val=""/>
  <p:tag name="LATEXENGINEID" val="0"/>
  <p:tag name="TEMPFOLDER" val="C:\Users\Or\Documents\"/>
  <p:tag name="LATEXFORMHEIGHT" val="568"/>
  <p:tag name="LATEXFORMWIDTH" val="692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685.4143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bag of words}&#10;&#10;&#10;&#10;\end{document}"/>
  <p:tag name="IGUANATEXSIZE" val="24"/>
  <p:tag name="IGUANATEXCURSOR" val="385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1223.84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{\color{green}\boldsymbol{X}}=\left[\begin{matrix}2 &amp; 1 &amp; 1 &amp; 0 &amp; 0\\&#10;0 &amp; 1 &amp; 0 &amp; 1 &amp; 0\\&#10;0 &amp; 1 &amp; 0 &amp; 0 &amp; 1&#10;\end{matrix}\right]&#10;$$&#10;}&#10;&#10;&#10;&#10;\end{document}"/>
  <p:tag name="IGUANATEXSIZE" val="24"/>
  <p:tag name="IGUANATEXCURSOR" val="40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2621.672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&#10;\begin{itemize}&#10;\item \uline{TF-IDF} is a weighted version of bag of words.&#10;\end{itemize}}&#10;&#10;&#10;&#10;\end{document}"/>
  <p:tag name="IGUANATEXSIZE" val="24"/>
  <p:tag name="IGUANATEXCURSOR" val="463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3955.006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green}&#10;``Adrian Pasdar is excellent in this film. He makes a fascinating woman.''}&#10;&#10;&#10;&#10;\end{document}"/>
  <p:tag name="IGUANATEXSIZE" val="24"/>
  <p:tag name="IGUANATEXCURSOR" val="40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314.96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\uline{Term Frequency}: counts the occurrences of the word ${\color{cyan}w\in\mathcal{V}}$ in a document ${\color{green}d}$:&#10;\end{itemize}}&#10;&#10;&#10;&#10;\end{document}"/>
  <p:tag name="IGUANATEXSIZE" val="24"/>
  <p:tag name="IGUANATEXCURSOR" val="482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2133"/>
  <p:tag name="ORIGINALWIDTH" val="1422.572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text{tf}\left({\color{cyan}w},{\color{green}d}\right)=\sum_{{\color{yellow}w_{j}}\in {\color{green}d}}\mathbb{I}\left\{ {\color{yellow}w_{j}}={\color{cyan}w}\right\} &#10;$$&#10;}&#10;&#10;&#10;&#10;\end{document}"/>
  <p:tag name="IGUANATEXSIZE" val="24"/>
  <p:tag name="IGUANATEXCURSOR" val="516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3144.35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There are other possible definitions for both TF and IDF.}&#10;&#10;&#10;&#10;\end{document}"/>
  <p:tag name="IGUANATEXSIZE" val="24"/>
  <p:tag name="IGUANATEXCURSOR" val="430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9666"/>
  <p:tag name="ORIGINALWIDTH" val="4271.466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\uline{Inverse Document Frequency}: measures whether the word ${\color{cyan}w\in\mathcal{V}}$&#10;is common\\&#10;or rare across all documents ${\color{green}\mathcal{D}=\left\{ d_{1},d_{2},\dots,d_{N}\right\} }$:&#10;\end{itemize}&#10;}&#10;&#10;&#10;&#10;\end{document}"/>
  <p:tag name="IGUANATEXSIZE" val="24"/>
  <p:tag name="IGUANATEXCURSOR" val="555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990.25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text{idf}\left({\color{cyan}w},{\color{green}\mathcal{D}}\right)=\log\left(\frac{N}{\sum_{{\color{green}d_{i}\in\mathcal{D}}}\mathbb{I}\left\{ {\color{cyan}w}\in {\color{green}d_{i}}\right\} }\right)$$&#10;}&#10;&#10;&#10;&#10;\end{document}"/>
  <p:tag name="IGUANATEXSIZE" val="24"/>
  <p:tag name="IGUANATEXCURSOR" val="499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213.348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TD-IDF is given by:&#10;\end{itemize}}&#10;&#10;&#10;&#10;\end{document}"/>
  <p:tag name="IGUANATEXSIZE" val="24"/>
  <p:tag name="IGUANATEXCURSOR" val="428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919.0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text{tf-idf}\left({\color{cyan}w},{\color{green}d},{\color{green}\mathcal{D}}\right)=\text{tf}\left({\color{cyan}w},{\color{green}d}\right)\cdot\text{idf}\left({\color{cyan}w},{\color{green}\mathcal{D}}\right)&#10;$$&#10;}&#10;&#10;&#10;&#10;\end{document}"/>
  <p:tag name="IGUANATEXSIZE" val="24"/>
  <p:tag name="IGUANATEXCURSOR" val="577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2099.738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yellow}&#10;tf is the bag of words: $X_{ij}=\text{tf}\left(w_{j},d_{i}\right)$&#10;}&#10;&#10;&#10;&#10;\end{document}"/>
  <p:tag name="IGUANATEXSIZE" val="24"/>
  <p:tag name="IGUANATEXCURSOR" val="422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899.512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{\color{green}\boldsymbol{X}_{\text{tf-idf}}}\left[i,j\right]=\text{tf}\left({\color{cyan}w_{j}},{\color{green}d_{i}}\right)\cdot\text{idf}\left({\color{cyan}w_{j}},{\color{green}\mathcal{D}}\right)&#10;$$&#10;}&#10;&#10;&#10;&#10;\end{document}"/>
  <p:tag name="IGUANATEXSIZE" val="24"/>
  <p:tag name="IGUANATEXCURSOR" val="565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1.2149"/>
  <p:tag name="ORIGINALWIDTH" val="1192.35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{\color{green}X_{ij}}=\sum_{{\color{yellow}w}\in {\color{green}d_{i}}}\mathbb{I}\left\{ {\color{cyan}w_{j}}={\color{yellow}w}\right\} &#10;$$&#10;}&#10;&#10;&#10;&#10;\end{document}"/>
  <p:tag name="IGUANATEXSIZE" val="24"/>
  <p:tag name="IGUANATEXCURSOR" val="476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4460.442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yellow}&#10;``Long, boring, blasphemous. Never have I been so glad to see ending credits roll.''}&#10;&#10;&#10;&#10;\end{document}"/>
  <p:tag name="IGUANATEXSIZE" val="24"/>
  <p:tag name="IGUANATEXCURSOR" val="458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1168.354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yellow}&#10;$\mathcal{D}$ is known as \uline{corpus}&#10;}&#10;&#10;&#10;&#10;\end{document}"/>
  <p:tag name="IGUANATEXSIZE" val="24"/>
  <p:tag name="IGUANATEXCURSOR" val="385"/>
  <p:tag name="TRANSPARENCY" val="True"/>
  <p:tag name="FILENAME" val=""/>
  <p:tag name="LATEXENGINEID" val="0"/>
  <p:tag name="TEMPFOLDER" val="C:\Users\Or\Documents\"/>
  <p:tag name="LATEXFORMHEIGHT" val="568"/>
  <p:tag name="LATEXFORMWIDTH" val="692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29.6963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yellow}&#10;$$&#10;N=\left|\mathcal{D}\right|&#10;$$&#10;}&#10;&#10;&#10;&#10;\end{document}"/>
  <p:tag name="IGUANATEXSIZE" val="24"/>
  <p:tag name="IGUANATEXCURSOR" val="395"/>
  <p:tag name="TRANSPARENCY" val="True"/>
  <p:tag name="FILENAME" val=""/>
  <p:tag name="LATEXENGINEID" val="0"/>
  <p:tag name="TEMPFOLDER" val="C:\Users\Or\Documents\"/>
  <p:tag name="LATEXFORMHEIGHT" val="568"/>
  <p:tag name="LATEXFORMWIDTH" val="692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6.4605"/>
  <p:tag name="ORIGINALWIDTH" val="1779.528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center}&#10;let ${\color{cyan}\mathcal{V}=\left\{ w_{j}\right\} _{j=1}^{19,910}}$ be the set\\&#10;(vocabulary) of all unique words.&#10;\par\end{center}&#10;}&#10;&#10;&#10;&#10;\end{document}"/>
  <p:tag name="IGUANATEXSIZE" val="24"/>
  <p:tag name="IGUANATEXCURSOR" val="416"/>
  <p:tag name="TRANSPARENCY" val="True"/>
  <p:tag name="FILENAME" val=""/>
  <p:tag name="LATEXENGINEID" val="0"/>
  <p:tag name="TEMPFOLDER" val="C:\Users\Or\Documents\"/>
  <p:tag name="LATEXFORMHEIGHT" val="568"/>
  <p:tag name="LATEXFORMWIDTH" val="692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1.2149"/>
  <p:tag name="ORIGINALWIDTH" val="1192.35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{\color{green}X_{ij}}=\sum_{{\color{yellow}w}\in {\color{green}d_{i}}}\mathbb{I}\left\{ {\color{cyan}w_{j}}={\color{yellow}w}\right\} &#10;$$&#10;}&#10;&#10;&#10;&#10;\end{document}"/>
  <p:tag name="IGUANATEXSIZE" val="24"/>
  <p:tag name="IGUANATEXCURSOR" val="476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2133"/>
  <p:tag name="ORIGINALWIDTH" val="1422.572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text{tf}\left({\color{cyan}w},{\color{green}d}\right)=\sum_{{\color{yellow}w_{j}}\in {\color{green}d}}\mathbb{I}\left\{ {\color{yellow}w_{j}}={\color{cyan}w}\right\} &#10;$$&#10;}&#10;&#10;&#10;&#10;\end{document}"/>
  <p:tag name="IGUANATEXSIZE" val="24"/>
  <p:tag name="IGUANATEXCURSOR" val="516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990.25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text{idf}\left({\color{cyan}w},{\color{green}\mathcal{D}}\right)=\log\left(\frac{N}{\sum_{{\color{green}d_{i}\in\mathcal{D}}}\mathbb{I}\left\{ {\color{cyan}w}\in {\color{green}d_{i}}\right\} }\right)$$&#10;}&#10;&#10;&#10;&#10;\end{document}"/>
  <p:tag name="IGUANATEXSIZE" val="24"/>
  <p:tag name="IGUANATEXCURSOR" val="499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919.0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text{tf-idf}\left({\color{cyan}w},{\color{green}d},{\color{green}\mathcal{D}}\right)=\text{tf}\left({\color{cyan}w},{\color{green}d}\right)\cdot\text{idf}\left({\color{cyan}w},{\color{green}\mathcal{D}}\right)&#10;$$&#10;}&#10;&#10;&#10;&#10;\end{document}"/>
  <p:tag name="IGUANATEXSIZE" val="24"/>
  <p:tag name="IGUANATEXCURSOR" val="577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899.512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{\color{green}\boldsymbol{X}_{\text{tf-idf}}}\left[i,j\right]=\text{tf}\left({\color{cyan}w_{j}},{\color{green}d_{i}}\right)\cdot\text{idf}\left({\color{cyan}w_{j}},{\color{green}\mathcal{D}}\right)&#10;$$&#10;}&#10;&#10;&#10;&#10;\end{document}"/>
  <p:tag name="IGUANATEXSIZE" val="24"/>
  <p:tag name="IGUANATEXCURSOR" val="565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685.4143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bag of words}&#10;&#10;&#10;&#10;\end{document}"/>
  <p:tag name="IGUANATEXSIZE" val="24"/>
  <p:tag name="IGUANATEXCURSOR" val="385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4048.744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\uline{Word2Vec} is a method to embed words into a vector (feature) space ${\color{yellow}\mathbb{R}^{d}}$.&#10;\end{itemize}}&#10;&#10;&#10;&#10;\end{document}"/>
  <p:tag name="IGUANATEXSIZE" val="24"/>
  <p:tag name="IGUANATEXCURSOR" val="500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380.203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green}&#10;``I don't know why I like this movie so well, but I never get tired of watching it.''}&#10;&#10;&#10;&#10;\end{document}"/>
  <p:tag name="IGUANATEXSIZE" val="24"/>
  <p:tag name="IGUANATEXCURSOR" val="458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4138.732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Let ${\color{cyan}\boldsymbol{z}_{i}}={\color{yellow}\phi}\left({\color{cyan}w_{i}}\right)$ be the mapping of&#10; the word ${\color{cyan}w_{i}\in\mathcal{V}}$ to the vector ${\color{cyan}\boldsymbol{z}_{i}\in\mathbb{R}^{d}}$,&#10;\end{itemize}}&#10;&#10;&#10;&#10;\end{document}"/>
  <p:tag name="IGUANATEXSIZE" val="24"/>
  <p:tag name="IGUANATEXCURSOR" val="453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407.94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where ${\color{cyan}\mathcal{V}}$ is the vocabulary (set of all words).&#10;&#10;}&#10;&#10;&#10;&#10;\end{document}"/>
  <p:tag name="IGUANATEXSIZE" val="24"/>
  <p:tag name="IGUANATEXCURSOR" val="40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3037.12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The feature space has a useful structure, for example:&#10;\end{itemize}}&#10;&#10;&#10;&#10;\end{document}"/>
  <p:tag name="IGUANATEXSIZE" val="24"/>
  <p:tag name="IGUANATEXCURSOR" val="463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70.6786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{\color{yellow}\phi}\left({\color{cyan}\text{actor}}\right)-&#10;$$&#10;}&#10;&#10;&#10;&#10;\end{document}"/>
  <p:tag name="IGUANATEXSIZE" val="24"/>
  <p:tag name="IGUANATEXCURSOR" val="396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73.341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{\color{yellow}\phi}\left({\color{cyan}\text{man}}\right)+{\color{yellow}\phi}\left({\color{cyan}\text{woman}}\right)\approx&#10;$$&#10;}&#10;&#10;&#10;&#10;\end{document}"/>
  <p:tag name="IGUANATEXSIZE" val="24"/>
  <p:tag name="IGUANATEXCURSOR" val="45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41.4323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{\color{yellow}\phi}\left({\color{cyan}\text{actress}}\right)&#10;$$&#10;}&#10;&#10;&#10;&#10;\end{document}"/>
  <p:tag name="IGUANATEXSIZE" val="24"/>
  <p:tag name="IGUANATEXCURSOR" val="396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3204.35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The word embedding is obtained by optimizing\\a linear transformation followed&#10;by a softmax activation:&#10;\end{itemize}&#10;&#10;}&#10;&#10;&#10;&#10;\end{document}"/>
  <p:tag name="IGUANATEXSIZE" val="24"/>
  <p:tag name="IGUANATEXCURSOR" val="497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1.916"/>
  <p:tag name="ORIGINALWIDTH" val="965.1294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{\color{cyan}\text{movie}}\overset{{\color{yellow}\phi}}{\longrightarrow}{\color{cyan}\left[\begin{matrix}0.7\\&#10;-2.1\\&#10;\vdots\\&#10;1.1&#10;\end{matrix}\right]}&#10;$$&#10;}&#10;&#10;&#10;&#10;\end{document}"/>
  <p:tag name="IGUANATEXSIZE" val="24"/>
  <p:tag name="IGUANATEXCURSOR" val="528"/>
  <p:tag name="TRANSPARENCY" val="True"/>
  <p:tag name="FILENAME" val=""/>
  <p:tag name="LATEXENGINEID" val="0"/>
  <p:tag name="TEMPFOLDER" val="C:\Users\Or\Documents\"/>
  <p:tag name="LATEXFORMHEIGHT" val="568"/>
  <p:tag name="LATEXFORMWIDTH" val="692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16.9854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cyan}&#10;$$&#10;w_i&#10;$$&#10;}&#10;&#10;&#10;&#10;\end{document}"/>
  <p:tag name="IGUANATEXSIZE" val="24"/>
  <p:tag name="IGUANATEXCURSOR" val="370"/>
  <p:tag name="TRANSPARENCY" val="True"/>
  <p:tag name="FILENAME" val=""/>
  <p:tag name="LATEXENGINEID" val="0"/>
  <p:tag name="TEMPFOLDER" val="C:\Users\Or\Documents\"/>
  <p:tag name="LATEXFORMHEIGHT" val="568"/>
  <p:tag name="LATEXFORMWIDTH" val="692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00.4874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cyan}&#10;$$&#10;\bb{z}_i&#10;$$&#10;}&#10;&#10;&#10;&#10;\end{document}"/>
  <p:tag name="IGUANATEXSIZE" val="24"/>
  <p:tag name="IGUANATEXCURSOR" val="381"/>
  <p:tag name="TRANSPARENCY" val="True"/>
  <p:tag name="FILENAME" val=""/>
  <p:tag name="LATEXENGINEID" val="0"/>
  <p:tag name="TEMPFOLDER" val="C:\Users\Or\Documents\"/>
  <p:tag name="LATEXFORMHEIGHT" val="568"/>
  <p:tag name="LATEXFORMWIDTH" val="692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5214.848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yellow}&#10;``no comment - stupid movie, acting average or worse... screenplay - no sense at all... SKIP IT!''}&#10;&#10;&#10;&#10;\end{document}"/>
  <p:tag name="IGUANATEXSIZE" val="24"/>
  <p:tag name="IGUANATEXCURSOR" val="472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7.6566"/>
  <p:tag name="ORIGINALWIDTH" val="1328.084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left(\begin{matrix} &amp;  &amp;  &amp;  &amp;  &amp;  &amp; \,\\&#10;\\&#10;\, &amp;  &amp;  &amp;  &amp;  &amp;  &amp;  &amp;  &amp;  &amp; \,\\&#10;\\&#10; &amp;  &amp;  &amp;  &amp;  &amp;  &amp; \,&#10;\end{matrix}\right)&#10;$$&#10;}&#10;&#10;&#10;&#10;\end{document}"/>
  <p:tag name="IGUANATEXSIZE" val="24"/>
  <p:tag name="IGUANATEXCURSOR" val="499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677.1653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oldsymbol{V}_{w}\in\mathbb{R}^{d\times\left|\mathcal{V}\right|}&#10;$$&#10;}&#10;&#10;&#10;&#10;\end{document}"/>
  <p:tag name="IGUANATEXSIZE" val="24"/>
  <p:tag name="IGUANATEXCURSOR" val="393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4.7206"/>
  <p:tag name="ORIGINALWIDTH" val="345.7068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\boldsymbol{V}_{c}\in$\\&#10;$\mathbb{R}^{\left|\mathcal{V}\right|\times d}$&#10;&#10;}&#10;&#10;&#10;&#10;\end{document}"/>
  <p:tag name="IGUANATEXSIZE" val="24"/>
  <p:tag name="IGUANATEXCURSOR" val="391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07.9865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bb{x}_i&#10;$$&#10;}&#10;&#10;&#10;&#10;\end{document}"/>
  <p:tag name="IGUANATEXSIZE" val="24"/>
  <p:tag name="IGUANATEXCURSOR" val="384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.74094"/>
  <p:tag name="ORIGINALWIDTH" val="536.9329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=\sigma_{\text{softmax}}&#10;$$&#10;}&#10;&#10;&#10;&#10;\end{document}"/>
  <p:tag name="IGUANATEXSIZE" val="24"/>
  <p:tag name="IGUANATEXCURSOR" val="400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351"/>
  <p:tag name="ORIGINALWIDTH" val="104.9868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$$&#10;\hat{\bb{y}}_i&#10;$$&#10;}&#10;&#10;&#10;&#10;\end{document}"/>
  <p:tag name="IGUANATEXSIZE" val="24"/>
  <p:tag name="IGUANATEXCURSOR" val="388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4608.924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green}&#10;``... an exciting summer blockbuster that was visually fantastic but also curiously ...''&#10;}&#10;&#10;&#10;&#10;\end{document}"/>
  <p:tag name="IGUANATEXSIZE" val="24"/>
  <p:tag name="IGUANATEXCURSOR" val="371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4415.448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For example, given the word ${\color{cyan}w_{i}=\text{blockbuster}}$ and a context&#10;radius of ${\color{magenta}2}$ we have:}&#10;&#10;&#10;&#10;\end{document}"/>
  <p:tag name="IGUANATEXSIZE" val="24"/>
  <p:tag name="IGUANATEXCURSOR" val="485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619.797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Consider the following text:&#10;\end{itemize}}&#10;&#10;&#10;&#10;\end{document}"/>
  <p:tag name="IGUANATEXSIZE" val="24"/>
  <p:tag name="IGUANATEXCURSOR" val="437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590.926"/>
  <p:tag name="LATEXADDIN" val="\documentclass{article}&#10;\usepackage{amsmath}&#10;\usepackage{amssymb}&#10;\usepackage{amsfonts}&#10;\usepackage{algorithm}&#10;\usepackage[margin=0.5in]{geometry}&#10;\usepackage{parskip}&#10;\usepackage{xcolor}&#10;\usepackage{cancel}&#10;\usepackage{ulem}&#10;\usepackage[]{units}&#10;\pagestyle{empty}&#10;\newcommand{\bb}[1]{\boldsymbol{#1}}&#10;\definecolor{DarkGreen}{rgb}{0,.75,0}&#10;\begin{document}&#10;&#10;{\color{white}&#10;\begin{itemize}&#10;\item From the text we build pairs ({\color{cyan}word}, {\color{orange}context}).&#10;\end{itemize}&#10;}&#10;&#10;&#10;&#10;\end{document}"/>
  <p:tag name="IGUANATEXSIZE" val="24"/>
  <p:tag name="IGUANATEXCURSOR" val="457"/>
  <p:tag name="TRANSPARENCY" val="True"/>
  <p:tag name="FILENAME" val=""/>
  <p:tag name="LATEXENGINEID" val="0"/>
  <p:tag name="TEMPFOLDER" val="C:\Users\Or\Documents\"/>
  <p:tag name="LATEXFORMHEIGHT" val="436"/>
  <p:tag name="LATEXFORMWIDTH" val="553"/>
  <p:tag name="LATEXFORMWRAP" val="True"/>
  <p:tag name="BITMAPVECTOR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50876</TotalTime>
  <Words>116</Words>
  <Application>Microsoft Office PowerPoint</Application>
  <PresentationFormat>Widescreen</PresentationFormat>
  <Paragraphs>29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Calisto MT</vt:lpstr>
      <vt:lpstr>Wingdings 2</vt:lpstr>
      <vt:lpstr>Slate</vt:lpstr>
      <vt:lpstr>Introduction to Natural Language Processing</vt:lpstr>
      <vt:lpstr>Natural Language Processing – Introduction</vt:lpstr>
      <vt:lpstr>Bag of Words – Introduction</vt:lpstr>
      <vt:lpstr>Bag of Words – Pre-processing</vt:lpstr>
      <vt:lpstr>Bag of Words – Pre-processing</vt:lpstr>
      <vt:lpstr>Bag of Words – Pre-processing</vt:lpstr>
      <vt:lpstr>Bag of Words – Dictionary</vt:lpstr>
      <vt:lpstr>Bag of Words – Data</vt:lpstr>
      <vt:lpstr>Term Frequency Inverse Document Frequency (TF-IDF)</vt:lpstr>
      <vt:lpstr>Bag of Words – IMDb Example</vt:lpstr>
      <vt:lpstr>Word2Vec – Introduction</vt:lpstr>
      <vt:lpstr>Word2Vec – Context Window</vt:lpstr>
      <vt:lpstr>Word2Vec – One-hot Encoding</vt:lpstr>
      <vt:lpstr>Architecture and Loss Function</vt:lpstr>
      <vt:lpstr>Word2Vec – Interpretation</vt:lpstr>
      <vt:lpstr>Word2Vec – Negative Sampling</vt:lpstr>
      <vt:lpstr>Word2Vec – Negative Sampling</vt:lpstr>
      <vt:lpstr>Word2Vec – Example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 Yair</dc:creator>
  <cp:lastModifiedBy>Or Yair</cp:lastModifiedBy>
  <cp:revision>1536</cp:revision>
  <dcterms:created xsi:type="dcterms:W3CDTF">2020-02-14T07:30:03Z</dcterms:created>
  <dcterms:modified xsi:type="dcterms:W3CDTF">2021-08-22T10:27:12Z</dcterms:modified>
</cp:coreProperties>
</file>